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1"/>
    <p:sldMasterId id="2147483746" r:id="rId2"/>
    <p:sldMasterId id="2147483763" r:id="rId3"/>
    <p:sldMasterId id="2147483780" r:id="rId4"/>
  </p:sldMasterIdLst>
  <p:notesMasterIdLst>
    <p:notesMasterId r:id="rId23"/>
  </p:notesMasterIdLst>
  <p:sldIdLst>
    <p:sldId id="460" r:id="rId5"/>
    <p:sldId id="461" r:id="rId6"/>
    <p:sldId id="346" r:id="rId7"/>
    <p:sldId id="270" r:id="rId8"/>
    <p:sldId id="465" r:id="rId9"/>
    <p:sldId id="466" r:id="rId10"/>
    <p:sldId id="468" r:id="rId11"/>
    <p:sldId id="289" r:id="rId12"/>
    <p:sldId id="263" r:id="rId13"/>
    <p:sldId id="459" r:id="rId14"/>
    <p:sldId id="306" r:id="rId15"/>
    <p:sldId id="352" r:id="rId16"/>
    <p:sldId id="353" r:id="rId17"/>
    <p:sldId id="354" r:id="rId18"/>
    <p:sldId id="264" r:id="rId19"/>
    <p:sldId id="268" r:id="rId20"/>
    <p:sldId id="477" r:id="rId21"/>
    <p:sldId id="488" r:id="rId22"/>
  </p:sldIdLst>
  <p:sldSz cx="9144000" cy="5143500" type="screen16x9"/>
  <p:notesSz cx="7104063" cy="102346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83DA"/>
    <a:srgbClr val="EC94DF"/>
    <a:srgbClr val="EE0000"/>
    <a:srgbClr val="830065"/>
    <a:srgbClr val="007864"/>
    <a:srgbClr val="CEE0E0"/>
    <a:srgbClr val="000000"/>
    <a:srgbClr val="004B87"/>
    <a:srgbClr val="C6007E"/>
    <a:srgbClr val="009C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1" autoAdjust="0"/>
    <p:restoredTop sz="49270" autoAdjust="0"/>
  </p:normalViewPr>
  <p:slideViewPr>
    <p:cSldViewPr showGuides="1">
      <p:cViewPr varScale="1">
        <p:scale>
          <a:sx n="49" d="100"/>
          <a:sy n="49" d="100"/>
        </p:scale>
        <p:origin x="2386" y="48"/>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9202" cy="512304"/>
          </a:xfrm>
          <a:prstGeom prst="rect">
            <a:avLst/>
          </a:prstGeom>
        </p:spPr>
        <p:txBody>
          <a:bodyPr vert="horz" lIns="94796" tIns="47398" rIns="94796" bIns="47398" rtlCol="0"/>
          <a:lstStyle>
            <a:lvl1pPr algn="l">
              <a:defRPr sz="1200"/>
            </a:lvl1pPr>
          </a:lstStyle>
          <a:p>
            <a:endParaRPr lang="sv-SE"/>
          </a:p>
        </p:txBody>
      </p:sp>
      <p:sp>
        <p:nvSpPr>
          <p:cNvPr id="3" name="Platshållare för datum 2"/>
          <p:cNvSpPr>
            <a:spLocks noGrp="1"/>
          </p:cNvSpPr>
          <p:nvPr>
            <p:ph type="dt" idx="1"/>
          </p:nvPr>
        </p:nvSpPr>
        <p:spPr>
          <a:xfrm>
            <a:off x="4023203" y="0"/>
            <a:ext cx="3079202" cy="512304"/>
          </a:xfrm>
          <a:prstGeom prst="rect">
            <a:avLst/>
          </a:prstGeom>
        </p:spPr>
        <p:txBody>
          <a:bodyPr vert="horz" lIns="94796" tIns="47398" rIns="94796" bIns="47398" rtlCol="0"/>
          <a:lstStyle>
            <a:lvl1pPr algn="r">
              <a:defRPr sz="1200"/>
            </a:lvl1pPr>
          </a:lstStyle>
          <a:p>
            <a:fld id="{C2A4C0A7-1BAB-4E96-A681-79607252ACC8}" type="datetimeFigureOut">
              <a:rPr lang="sv-SE" smtClean="0"/>
              <a:t>2025-11-19</a:t>
            </a:fld>
            <a:endParaRPr lang="sv-SE"/>
          </a:p>
        </p:txBody>
      </p:sp>
      <p:sp>
        <p:nvSpPr>
          <p:cNvPr id="4" name="Platshållare för bildobjekt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4796" tIns="47398" rIns="94796" bIns="47398" rtlCol="0" anchor="ctr"/>
          <a:lstStyle/>
          <a:p>
            <a:endParaRPr lang="sv-SE"/>
          </a:p>
        </p:txBody>
      </p:sp>
      <p:sp>
        <p:nvSpPr>
          <p:cNvPr id="5" name="Platshållare för anteckningar 4"/>
          <p:cNvSpPr>
            <a:spLocks noGrp="1"/>
          </p:cNvSpPr>
          <p:nvPr>
            <p:ph type="body" sz="quarter" idx="3"/>
          </p:nvPr>
        </p:nvSpPr>
        <p:spPr>
          <a:xfrm>
            <a:off x="710075" y="4924989"/>
            <a:ext cx="5683914" cy="4029684"/>
          </a:xfrm>
          <a:prstGeom prst="rect">
            <a:avLst/>
          </a:prstGeom>
        </p:spPr>
        <p:txBody>
          <a:bodyPr vert="horz" lIns="94796" tIns="47398" rIns="94796" bIns="47398"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722309"/>
            <a:ext cx="3079202" cy="512304"/>
          </a:xfrm>
          <a:prstGeom prst="rect">
            <a:avLst/>
          </a:prstGeom>
        </p:spPr>
        <p:txBody>
          <a:bodyPr vert="horz" lIns="94796" tIns="47398" rIns="94796" bIns="47398" rtlCol="0" anchor="b"/>
          <a:lstStyle>
            <a:lvl1pPr algn="l">
              <a:defRPr sz="1200"/>
            </a:lvl1pPr>
          </a:lstStyle>
          <a:p>
            <a:endParaRPr lang="sv-SE"/>
          </a:p>
        </p:txBody>
      </p:sp>
      <p:sp>
        <p:nvSpPr>
          <p:cNvPr id="7" name="Platshållare för bildnummer 6"/>
          <p:cNvSpPr>
            <a:spLocks noGrp="1"/>
          </p:cNvSpPr>
          <p:nvPr>
            <p:ph type="sldNum" sz="quarter" idx="5"/>
          </p:nvPr>
        </p:nvSpPr>
        <p:spPr>
          <a:xfrm>
            <a:off x="4023203" y="9722309"/>
            <a:ext cx="3079202" cy="512304"/>
          </a:xfrm>
          <a:prstGeom prst="rect">
            <a:avLst/>
          </a:prstGeom>
        </p:spPr>
        <p:txBody>
          <a:bodyPr vert="horz" lIns="94796" tIns="47398" rIns="94796" bIns="47398" rtlCol="0" anchor="b"/>
          <a:lstStyle>
            <a:lvl1pPr algn="r">
              <a:defRPr sz="1200"/>
            </a:lvl1pPr>
          </a:lstStyle>
          <a:p>
            <a:fld id="{93084664-4185-47B7-B907-643E587319CA}" type="slidenum">
              <a:rPr lang="sv-SE" smtClean="0"/>
              <a:t>‹#›</a:t>
            </a:fld>
            <a:endParaRPr lang="sv-SE"/>
          </a:p>
        </p:txBody>
      </p:sp>
    </p:spTree>
    <p:extLst>
      <p:ext uri="{BB962C8B-B14F-4D97-AF65-F5344CB8AC3E}">
        <p14:creationId xmlns:p14="http://schemas.microsoft.com/office/powerpoint/2010/main" val="41997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84664-4185-47B7-B907-643E587319CA}"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779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Vad säger bilden?</a:t>
            </a:r>
            <a:br>
              <a:rPr lang="sv-SE" dirty="0"/>
            </a:br>
            <a:endParaRPr lang="sv-SE" dirty="0"/>
          </a:p>
          <a:p>
            <a:r>
              <a:rPr lang="sv-SE" dirty="0"/>
              <a:t>Bilden visar en </a:t>
            </a:r>
            <a:r>
              <a:rPr lang="sv-SE" dirty="0" err="1"/>
              <a:t>typresa</a:t>
            </a:r>
            <a:r>
              <a:rPr lang="sv-SE" dirty="0"/>
              <a:t> för </a:t>
            </a:r>
            <a:r>
              <a:rPr lang="sv-SE" i="1" dirty="0"/>
              <a:t>den besökande familjen</a:t>
            </a:r>
            <a:r>
              <a:rPr lang="sv-SE" dirty="0"/>
              <a:t> – två vuxna och två barn som reser med bil tur och retur mellan Nynäshamn och Visby under oktober till december. Den illustrerar hur biljettpriserna varierar över veckorna och jämför två biljettyper: </a:t>
            </a:r>
            <a:r>
              <a:rPr lang="sv-SE" b="1" dirty="0"/>
              <a:t>Mini</a:t>
            </a:r>
            <a:r>
              <a:rPr lang="sv-SE" dirty="0"/>
              <a:t> (billigast) och </a:t>
            </a:r>
            <a:r>
              <a:rPr lang="sv-SE" b="1" dirty="0" err="1"/>
              <a:t>Flexi</a:t>
            </a:r>
            <a:r>
              <a:rPr lang="sv-SE" dirty="0"/>
              <a:t> (ombokningsbar).</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dirty="0"/>
              <a:t>Den </a:t>
            </a:r>
            <a:r>
              <a:rPr lang="sv-SE" b="1" dirty="0"/>
              <a:t>lägsta vägd medelprisnivån</a:t>
            </a:r>
            <a:r>
              <a:rPr lang="sv-SE" dirty="0"/>
              <a:t> under perioden är </a:t>
            </a:r>
            <a:r>
              <a:rPr lang="sv-SE" b="1" dirty="0"/>
              <a:t>3 894 kr</a:t>
            </a:r>
            <a:r>
              <a:rPr lang="sv-SE" dirty="0"/>
              <a:t> (Mini, </a:t>
            </a:r>
            <a:r>
              <a:rPr lang="sv-SE" dirty="0" err="1"/>
              <a:t>mittsalong</a:t>
            </a:r>
            <a:r>
              <a:rPr lang="sv-SE" dirty="0"/>
              <a:t>).</a:t>
            </a:r>
          </a:p>
          <a:p>
            <a:pPr marL="171450" indent="-171450">
              <a:buFont typeface="Arial" panose="020B0604020202020204" pitchFamily="34" charset="0"/>
              <a:buChar char="•"/>
            </a:pPr>
            <a:r>
              <a:rPr lang="sv-SE" dirty="0"/>
              <a:t>Den </a:t>
            </a:r>
            <a:r>
              <a:rPr lang="sv-SE" b="1" dirty="0"/>
              <a:t>högsta vägd medelprisnivån</a:t>
            </a:r>
            <a:r>
              <a:rPr lang="sv-SE" dirty="0"/>
              <a:t> är </a:t>
            </a:r>
            <a:r>
              <a:rPr lang="sv-SE" b="1" dirty="0"/>
              <a:t>5 657 kr</a:t>
            </a:r>
            <a:r>
              <a:rPr lang="sv-SE" dirty="0"/>
              <a:t> (</a:t>
            </a:r>
            <a:r>
              <a:rPr lang="sv-SE" dirty="0" err="1"/>
              <a:t>Flexi</a:t>
            </a:r>
            <a:r>
              <a:rPr lang="sv-SE" dirty="0"/>
              <a:t>, försalong).</a:t>
            </a:r>
            <a:br>
              <a:rPr lang="sv-SE" dirty="0"/>
            </a:br>
            <a:r>
              <a:rPr lang="sv-SE" dirty="0"/>
              <a:t>Prisspannet mellan de två biljettyperna är alltså omkring </a:t>
            </a:r>
            <a:r>
              <a:rPr lang="sv-SE" b="1" dirty="0"/>
              <a:t>1 800 kr</a:t>
            </a:r>
            <a:r>
              <a:rPr lang="sv-SE" dirty="0"/>
              <a:t>.</a:t>
            </a:r>
          </a:p>
          <a:p>
            <a:endParaRPr lang="sv-SE" dirty="0"/>
          </a:p>
          <a:p>
            <a:r>
              <a:rPr lang="sv-SE" dirty="0"/>
              <a:t>Prisnivåerna är relativt stabila under hela höstperioden, vilket visar att även under lågsäsong är kostnaden för en familjeresa till Gotland fortsatt hög.</a:t>
            </a:r>
          </a:p>
          <a:p>
            <a:br>
              <a:rPr lang="sv-SE" dirty="0"/>
            </a:br>
            <a:endParaRPr lang="sv-SE" dirty="0"/>
          </a:p>
          <a:p>
            <a:r>
              <a:rPr lang="sv-SE" b="1" dirty="0"/>
              <a:t>Vad innebär detta för Gotland?</a:t>
            </a:r>
            <a:br>
              <a:rPr lang="sv-SE" dirty="0"/>
            </a:br>
            <a:endParaRPr lang="sv-SE" dirty="0"/>
          </a:p>
          <a:p>
            <a:r>
              <a:rPr lang="sv-SE" dirty="0"/>
              <a:t>För besökande familjer innebär färjeresan en betydande kostnad även under den period som normalt betraktas som lågsäsong. När en tur- och returresa för en familj kostar mellan 4 000 och 5 500 kronor blir det tydligt att </a:t>
            </a:r>
            <a:r>
              <a:rPr lang="sv-SE" b="1" dirty="0"/>
              <a:t>prisnivån utgör en tröskel för Gotlands tillgänglighet som besöksmål</a:t>
            </a:r>
            <a:r>
              <a:rPr lang="sv-SE" dirty="0"/>
              <a:t>.</a:t>
            </a:r>
          </a:p>
          <a:p>
            <a:endParaRPr lang="sv-SE" dirty="0"/>
          </a:p>
          <a:p>
            <a:r>
              <a:rPr lang="sv-SE" dirty="0"/>
              <a:t>Det påverkar både </a:t>
            </a:r>
            <a:r>
              <a:rPr lang="sv-SE" b="1" dirty="0"/>
              <a:t>turismen</a:t>
            </a:r>
            <a:r>
              <a:rPr lang="sv-SE" dirty="0"/>
              <a:t> och </a:t>
            </a:r>
            <a:r>
              <a:rPr lang="sv-SE" b="1" dirty="0"/>
              <a:t>de sociala kontakterna</a:t>
            </a:r>
            <a:r>
              <a:rPr lang="sv-SE" dirty="0"/>
              <a:t> mellan gotlänningar och deras nätverk på fastlandet. Högre resepriser för besökare riskerar att minska spontanresor och kortare vistelser, vilket i sin tur påverkar lokala företag, kultur- och fritidsutbud samt den gotländska besöksnäringens konkurrenskraft.</a:t>
            </a:r>
          </a:p>
          <a:p>
            <a:endParaRPr lang="sv-SE" dirty="0"/>
          </a:p>
          <a:p>
            <a:r>
              <a:rPr lang="sv-SE" dirty="0"/>
              <a:t>Därtill bör noteras att denna analys avser </a:t>
            </a:r>
            <a:r>
              <a:rPr lang="sv-SE" b="1" dirty="0"/>
              <a:t>lågsäsong</a:t>
            </a:r>
            <a:r>
              <a:rPr lang="sv-SE" dirty="0"/>
              <a:t>. Under </a:t>
            </a:r>
            <a:r>
              <a:rPr lang="sv-SE" b="1" dirty="0"/>
              <a:t>högsäsong</a:t>
            </a:r>
            <a:r>
              <a:rPr lang="sv-SE" dirty="0"/>
              <a:t> – när efterfrågan är som störst och de billigaste biljetterna snabbt säljs slut – förväntas biljettpriserna ligga </a:t>
            </a:r>
            <a:r>
              <a:rPr lang="sv-SE" b="1" dirty="0"/>
              <a:t>avsevärt mycket högre</a:t>
            </a:r>
            <a:r>
              <a:rPr lang="sv-SE" dirty="0"/>
              <a:t>, vilket ytterligare förstärker de ekonomiska hinder som påverkar Gotlands tillgänglighet.</a:t>
            </a:r>
          </a:p>
          <a:p>
            <a:endParaRPr lang="sv-SE" dirty="0"/>
          </a:p>
        </p:txBody>
      </p:sp>
      <p:sp>
        <p:nvSpPr>
          <p:cNvPr id="4" name="Platshållare för bildnummer 3"/>
          <p:cNvSpPr>
            <a:spLocks noGrp="1"/>
          </p:cNvSpPr>
          <p:nvPr>
            <p:ph type="sldNum" sz="quarter" idx="5"/>
          </p:nvPr>
        </p:nvSpPr>
        <p:spPr/>
        <p:txBody>
          <a:bodyPr/>
          <a:lstStyle/>
          <a:p>
            <a:fld id="{93084664-4185-47B7-B907-643E587319CA}" type="slidenum">
              <a:rPr lang="sv-SE" smtClean="0"/>
              <a:t>10</a:t>
            </a:fld>
            <a:endParaRPr lang="sv-SE"/>
          </a:p>
        </p:txBody>
      </p:sp>
    </p:spTree>
    <p:extLst>
      <p:ext uri="{BB962C8B-B14F-4D97-AF65-F5344CB8AC3E}">
        <p14:creationId xmlns:p14="http://schemas.microsoft.com/office/powerpoint/2010/main" val="3752276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Tillgängligheten till olika komfortalternativ påverkar inte bara biljettpriset utan kan också leda till förändringar i hur gotlänningarna planerar sina resor. När de billigaste salongerna snabbt säljer slut tvingas många resenärer antingen acceptera ett dyrare alternativ eller anpassa sitt resmönster – exempelvis genom att resa på andra tider, byta dag eller helt skjuta upp sin resa.</a:t>
            </a:r>
          </a:p>
          <a:p>
            <a:r>
              <a:rPr lang="sv-SE" dirty="0"/>
              <a:t> </a:t>
            </a:r>
          </a:p>
          <a:p>
            <a:r>
              <a:rPr lang="sv-SE" dirty="0"/>
              <a:t>På så sätt kan prisskillnaderna och den begränsade tillgången till lågprisplatser skapa indirekta beteendeförändringar i vardagslivet. För familjer och pendlare innebär det att resan inte bara blir en fråga om pris, utan även om flexibilitet och planeringsförmåga. Det påverkar i praktiken hur människor fördelar sin tid, hur de organiserar sina arbetspass eller ledigheter och i förlängningen hur tillgängligheten till fastlandet upplevs ur ett socialt och ekonomiskt perspektiv.</a:t>
            </a:r>
          </a:p>
          <a:p>
            <a:endParaRPr lang="sv-SE" dirty="0"/>
          </a:p>
        </p:txBody>
      </p:sp>
      <p:sp>
        <p:nvSpPr>
          <p:cNvPr id="4" name="Platshållare för bildnummer 3"/>
          <p:cNvSpPr>
            <a:spLocks noGrp="1"/>
          </p:cNvSpPr>
          <p:nvPr>
            <p:ph type="sldNum" sz="quarter" idx="10"/>
          </p:nvPr>
        </p:nvSpPr>
        <p:spPr/>
        <p:txBody>
          <a:bodyPr/>
          <a:lstStyle/>
          <a:p>
            <a:pPr defTabSz="947958">
              <a:defRPr/>
            </a:pPr>
            <a:fld id="{CC79BB3C-4059-4C49-B0F4-B14F8514F76E}" type="slidenum">
              <a:rPr lang="sv-SE">
                <a:solidFill>
                  <a:prstClr val="black"/>
                </a:solidFill>
                <a:latin typeface="Calibri" panose="020F0502020204030204"/>
              </a:rPr>
              <a:pPr defTabSz="947958">
                <a:defRPr/>
              </a:pPr>
              <a:t>11</a:t>
            </a:fld>
            <a:endParaRPr lang="sv-SE">
              <a:solidFill>
                <a:prstClr val="black"/>
              </a:solidFill>
              <a:latin typeface="Calibri" panose="020F0502020204030204"/>
            </a:endParaRPr>
          </a:p>
        </p:txBody>
      </p:sp>
    </p:spTree>
    <p:extLst>
      <p:ext uri="{BB962C8B-B14F-4D97-AF65-F5344CB8AC3E}">
        <p14:creationId xmlns:p14="http://schemas.microsoft.com/office/powerpoint/2010/main" val="1309054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Vad säger bilden?</a:t>
            </a:r>
            <a:br>
              <a:rPr lang="sv-SE" dirty="0"/>
            </a:br>
            <a:endParaRPr lang="sv-SE" dirty="0"/>
          </a:p>
          <a:p>
            <a:r>
              <a:rPr lang="sv-SE" dirty="0"/>
              <a:t>Bilden visar hur sittplatser och komfortalternativ på färjan </a:t>
            </a:r>
            <a:r>
              <a:rPr lang="sv-SE" b="1" dirty="0"/>
              <a:t>SF1650</a:t>
            </a:r>
            <a:r>
              <a:rPr lang="sv-SE" dirty="0"/>
              <a:t> är ojämnt fördelade:</a:t>
            </a:r>
          </a:p>
          <a:p>
            <a:pPr marL="0" indent="0">
              <a:buFont typeface="Arial" panose="020B0604020202020204" pitchFamily="34" charset="0"/>
              <a:buNone/>
            </a:pPr>
            <a:endParaRPr lang="sv-SE" b="1" dirty="0"/>
          </a:p>
          <a:p>
            <a:pPr marL="171450" indent="-171450">
              <a:buFont typeface="Arial" panose="020B0604020202020204" pitchFamily="34" charset="0"/>
              <a:buChar char="•"/>
            </a:pPr>
            <a:r>
              <a:rPr lang="sv-SE" b="1" dirty="0"/>
              <a:t>Försalong:</a:t>
            </a:r>
            <a:r>
              <a:rPr lang="sv-SE" dirty="0"/>
              <a:t> 1 220 platser ≈ </a:t>
            </a:r>
            <a:r>
              <a:rPr lang="sv-SE" b="1" dirty="0"/>
              <a:t>77 %</a:t>
            </a:r>
            <a:endParaRPr lang="sv-SE" dirty="0"/>
          </a:p>
          <a:p>
            <a:pPr marL="171450" indent="-171450">
              <a:buFont typeface="Arial" panose="020B0604020202020204" pitchFamily="34" charset="0"/>
              <a:buChar char="•"/>
            </a:pPr>
            <a:r>
              <a:rPr lang="sv-SE" b="1" dirty="0"/>
              <a:t>Aktersalong:</a:t>
            </a:r>
            <a:r>
              <a:rPr lang="sv-SE" dirty="0"/>
              <a:t> 170 platser ≈ </a:t>
            </a:r>
            <a:r>
              <a:rPr lang="sv-SE" b="1" dirty="0"/>
              <a:t>11 %</a:t>
            </a:r>
            <a:endParaRPr lang="sv-SE" dirty="0"/>
          </a:p>
          <a:p>
            <a:pPr marL="171450" indent="-171450">
              <a:buFont typeface="Arial" panose="020B0604020202020204" pitchFamily="34" charset="0"/>
              <a:buChar char="•"/>
            </a:pPr>
            <a:r>
              <a:rPr lang="sv-SE" b="1" dirty="0" err="1"/>
              <a:t>Mittsalong</a:t>
            </a:r>
            <a:r>
              <a:rPr lang="sv-SE" b="1" dirty="0"/>
              <a:t>:</a:t>
            </a:r>
            <a:r>
              <a:rPr lang="sv-SE" dirty="0"/>
              <a:t> 58 platser ≈ </a:t>
            </a:r>
            <a:r>
              <a:rPr lang="sv-SE" b="1" dirty="0"/>
              <a:t>4 %</a:t>
            </a:r>
            <a:endParaRPr lang="sv-SE" dirty="0"/>
          </a:p>
          <a:p>
            <a:pPr marL="171450" indent="-171450">
              <a:buFont typeface="Arial" panose="020B0604020202020204" pitchFamily="34" charset="0"/>
              <a:buChar char="•"/>
            </a:pPr>
            <a:r>
              <a:rPr lang="sv-SE" b="1" dirty="0"/>
              <a:t>Barnsalong:</a:t>
            </a:r>
            <a:r>
              <a:rPr lang="sv-SE" dirty="0"/>
              <a:t> 74 platser ≈ </a:t>
            </a:r>
            <a:r>
              <a:rPr lang="sv-SE" b="1" dirty="0"/>
              <a:t>5 %</a:t>
            </a:r>
            <a:endParaRPr lang="sv-SE" dirty="0"/>
          </a:p>
          <a:p>
            <a:pPr marL="171450" indent="-171450">
              <a:buFont typeface="Arial" panose="020B0604020202020204" pitchFamily="34" charset="0"/>
              <a:buChar char="•"/>
            </a:pPr>
            <a:r>
              <a:rPr lang="sv-SE" b="1" dirty="0"/>
              <a:t>Kupé, </a:t>
            </a:r>
            <a:r>
              <a:rPr lang="sv-SE" b="1" dirty="0" err="1"/>
              <a:t>utsides</a:t>
            </a:r>
            <a:r>
              <a:rPr lang="sv-SE" b="1" dirty="0"/>
              <a:t>:</a:t>
            </a:r>
            <a:r>
              <a:rPr lang="sv-SE" dirty="0"/>
              <a:t> 50 </a:t>
            </a:r>
            <a:r>
              <a:rPr lang="sv-SE" dirty="0" err="1"/>
              <a:t>st</a:t>
            </a:r>
            <a:r>
              <a:rPr lang="sv-SE" dirty="0"/>
              <a:t> ≈ </a:t>
            </a:r>
            <a:r>
              <a:rPr lang="sv-SE" b="1" dirty="0"/>
              <a:t>3 %</a:t>
            </a:r>
            <a:endParaRPr lang="sv-SE" dirty="0"/>
          </a:p>
          <a:p>
            <a:pPr marL="171450" indent="-171450">
              <a:buFont typeface="Arial" panose="020B0604020202020204" pitchFamily="34" charset="0"/>
              <a:buChar char="•"/>
            </a:pPr>
            <a:r>
              <a:rPr lang="sv-SE" b="1" dirty="0"/>
              <a:t>Kupé, </a:t>
            </a:r>
            <a:r>
              <a:rPr lang="sv-SE" b="1" dirty="0" err="1"/>
              <a:t>insides</a:t>
            </a:r>
            <a:r>
              <a:rPr lang="sv-SE" b="1" dirty="0"/>
              <a:t>:</a:t>
            </a:r>
            <a:r>
              <a:rPr lang="sv-SE" dirty="0"/>
              <a:t> 12 </a:t>
            </a:r>
            <a:r>
              <a:rPr lang="sv-SE" dirty="0" err="1"/>
              <a:t>st</a:t>
            </a:r>
            <a:r>
              <a:rPr lang="sv-SE" dirty="0"/>
              <a:t> ≈ </a:t>
            </a:r>
            <a:r>
              <a:rPr lang="sv-SE" b="1" dirty="0"/>
              <a:t>1 %</a:t>
            </a:r>
            <a:endParaRPr lang="sv-SE" dirty="0"/>
          </a:p>
          <a:p>
            <a:endParaRPr lang="sv-SE" dirty="0"/>
          </a:p>
          <a:p>
            <a:r>
              <a:rPr lang="sv-SE" dirty="0"/>
              <a:t>Som bilden visar finns ett stort antal sittplatser och kupéer, men </a:t>
            </a:r>
            <a:r>
              <a:rPr lang="sv-SE" b="1" dirty="0"/>
              <a:t>den klart största andelen finns i den dyraste komfortklassen – försalongen</a:t>
            </a:r>
            <a:r>
              <a:rPr lang="sv-SE" dirty="0"/>
              <a:t>. De </a:t>
            </a:r>
            <a:r>
              <a:rPr lang="sv-SE" b="1" dirty="0"/>
              <a:t>billigare alternativen</a:t>
            </a:r>
            <a:r>
              <a:rPr lang="sv-SE" dirty="0"/>
              <a:t>, som </a:t>
            </a:r>
            <a:r>
              <a:rPr lang="sv-SE" dirty="0" err="1"/>
              <a:t>mittsalong</a:t>
            </a:r>
            <a:r>
              <a:rPr lang="sv-SE" dirty="0"/>
              <a:t> och barnsalong, </a:t>
            </a:r>
            <a:r>
              <a:rPr lang="sv-SE" b="1" dirty="0"/>
              <a:t>utgör endast en mycket liten del av det totala utbudet</a:t>
            </a:r>
            <a:r>
              <a:rPr lang="sv-SE" dirty="0"/>
              <a:t>.</a:t>
            </a:r>
            <a:br>
              <a:rPr lang="sv-SE" dirty="0"/>
            </a:br>
            <a:endParaRPr lang="sv-SE" dirty="0"/>
          </a:p>
          <a:p>
            <a:endParaRPr lang="sv-SE" dirty="0"/>
          </a:p>
          <a:p>
            <a:r>
              <a:rPr lang="sv-SE" b="1" dirty="0"/>
              <a:t>Asymmetrisk distribution och prissättning – vad innebär det i praktiken?</a:t>
            </a:r>
            <a:endParaRPr lang="sv-SE" dirty="0"/>
          </a:p>
          <a:p>
            <a:endParaRPr lang="sv-SE" b="1" dirty="0"/>
          </a:p>
          <a:p>
            <a:pPr marL="171450" indent="-171450">
              <a:buFont typeface="Arial" panose="020B0604020202020204" pitchFamily="34" charset="0"/>
              <a:buChar char="•"/>
            </a:pPr>
            <a:r>
              <a:rPr lang="sv-SE" b="1" dirty="0"/>
              <a:t>Få billiga platser → snabbt slutsålda</a:t>
            </a:r>
            <a:br>
              <a:rPr lang="sv-SE" dirty="0"/>
            </a:br>
            <a:r>
              <a:rPr lang="sv-SE" dirty="0"/>
              <a:t>Eftersom antalet platser i de billigare salongerna är så begränsat, säljs de ut tidigt. Det innebär att många resenärer – särskilt de som bokar närmare avresedatum – </a:t>
            </a:r>
            <a:r>
              <a:rPr lang="sv-SE" b="1" dirty="0"/>
              <a:t>inte har något annat val än att köpa dyrare biljetter</a:t>
            </a:r>
            <a:r>
              <a:rPr lang="sv-SE" dirty="0"/>
              <a:t> i försalong eller kupé.</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b="1" dirty="0"/>
              <a:t>Förväntat högre faktisk prisnivå för resenärerna</a:t>
            </a:r>
            <a:br>
              <a:rPr lang="sv-SE" dirty="0"/>
            </a:br>
            <a:r>
              <a:rPr lang="sv-SE" dirty="0"/>
              <a:t>Trots att det finns flera komfortalternativ med olika priser, leder den sneda fördelningen till att </a:t>
            </a:r>
            <a:r>
              <a:rPr lang="sv-SE" b="1" dirty="0"/>
              <a:t>många resenärer i praktiken betalar för de dyrare alternativen</a:t>
            </a:r>
            <a:r>
              <a:rPr lang="sv-SE" dirty="0"/>
              <a:t>, eftersom det är dessa som har störst tillgång. Det betyder att det verkliga priset för en genomsnittlig resa ofta blir högre än vad prislistan antyder.</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b="1" dirty="0"/>
              <a:t>Säsongseffekten förstärks</a:t>
            </a:r>
            <a:br>
              <a:rPr lang="sv-SE" dirty="0"/>
            </a:br>
            <a:r>
              <a:rPr lang="sv-SE" dirty="0"/>
              <a:t>Under perioder med hög efterfrågan, som sommar och helger, säljs de få billigare platserna ännu snabbare. Det gör att </a:t>
            </a:r>
            <a:r>
              <a:rPr lang="sv-SE" b="1" dirty="0"/>
              <a:t>genomsnittspriset under högsäsong blir markant högre</a:t>
            </a:r>
            <a:r>
              <a:rPr lang="sv-SE" dirty="0"/>
              <a:t>, och tillgången till de billigaste alternativen mycket begränsad.</a:t>
            </a:r>
            <a:br>
              <a:rPr lang="sv-SE" dirty="0"/>
            </a:br>
            <a:endParaRPr lang="sv-SE" dirty="0"/>
          </a:p>
          <a:p>
            <a:pPr marL="0" indent="0">
              <a:buFont typeface="Arial" panose="020B0604020202020204" pitchFamily="34" charset="0"/>
              <a:buNone/>
            </a:pPr>
            <a:endParaRPr lang="sv-SE" dirty="0"/>
          </a:p>
          <a:p>
            <a:r>
              <a:rPr lang="sv-SE" b="1" dirty="0"/>
              <a:t>Vad innebär detta för Gotland?</a:t>
            </a:r>
            <a:br>
              <a:rPr lang="sv-SE" dirty="0"/>
            </a:br>
            <a:endParaRPr lang="sv-SE" dirty="0"/>
          </a:p>
          <a:p>
            <a:r>
              <a:rPr lang="sv-SE" dirty="0"/>
              <a:t>Den ojämna fördelningen mellan komfortalternativen innebär att </a:t>
            </a:r>
            <a:r>
              <a:rPr lang="sv-SE" b="1" dirty="0"/>
              <a:t>många resenärer inte har reella möjligheter att välja billigare alternativ</a:t>
            </a:r>
            <a:r>
              <a:rPr lang="sv-SE" dirty="0"/>
              <a:t>. I praktiken blir därför färjan dyrare än vad prissystemet ger intryck av, särskilt för familjer, pendlare och resenärer som inte kan boka långt i förväg.</a:t>
            </a:r>
          </a:p>
          <a:p>
            <a:endParaRPr lang="sv-SE" dirty="0"/>
          </a:p>
          <a:p>
            <a:r>
              <a:rPr lang="sv-SE" dirty="0"/>
              <a:t>För att stärka Gotlands tillgänglighet behövs ett system där </a:t>
            </a:r>
            <a:r>
              <a:rPr lang="sv-SE" b="1" dirty="0"/>
              <a:t>balansen mellan pris, kapacitet och behov</a:t>
            </a:r>
            <a:r>
              <a:rPr lang="sv-SE" dirty="0"/>
              <a:t> ses över – så att fler faktiskt kan resa till rimlig kostnad och på villkor som passar deras förutsättningar.</a:t>
            </a:r>
          </a:p>
          <a:p>
            <a:endParaRPr lang="sv-SE" dirty="0"/>
          </a:p>
        </p:txBody>
      </p:sp>
      <p:sp>
        <p:nvSpPr>
          <p:cNvPr id="4" name="Platshållare för bildnummer 3"/>
          <p:cNvSpPr>
            <a:spLocks noGrp="1"/>
          </p:cNvSpPr>
          <p:nvPr>
            <p:ph type="sldNum" sz="quarter" idx="5"/>
          </p:nvPr>
        </p:nvSpPr>
        <p:spPr/>
        <p:txBody>
          <a:bodyPr/>
          <a:lstStyle/>
          <a:p>
            <a:fld id="{93084664-4185-47B7-B907-643E587319CA}" type="slidenum">
              <a:rPr lang="sv-SE" smtClean="0"/>
              <a:t>12</a:t>
            </a:fld>
            <a:endParaRPr lang="sv-SE"/>
          </a:p>
        </p:txBody>
      </p:sp>
    </p:spTree>
    <p:extLst>
      <p:ext uri="{BB962C8B-B14F-4D97-AF65-F5344CB8AC3E}">
        <p14:creationId xmlns:p14="http://schemas.microsoft.com/office/powerpoint/2010/main" val="560128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Vad säger bilden?</a:t>
            </a:r>
            <a:br>
              <a:rPr lang="sv-SE" dirty="0"/>
            </a:br>
            <a:endParaRPr lang="sv-SE" dirty="0"/>
          </a:p>
          <a:p>
            <a:r>
              <a:rPr lang="sv-SE" dirty="0"/>
              <a:t>Bilden visar tillgängligheten på färjan för den gotländska familjen under veckorna 40–43, baserat på en undersökning gjord den 25 september 2025. Den jämför tillgången till olika komfortalternativ – </a:t>
            </a:r>
            <a:r>
              <a:rPr lang="sv-SE" b="1" dirty="0" err="1"/>
              <a:t>mittsalong</a:t>
            </a:r>
            <a:r>
              <a:rPr lang="sv-SE" b="1" dirty="0"/>
              <a:t>, aktersalong och försalong</a:t>
            </a:r>
            <a:r>
              <a:rPr lang="sv-SE" dirty="0"/>
              <a:t> – för både utresa och hemresa.</a:t>
            </a:r>
          </a:p>
          <a:p>
            <a:endParaRPr lang="sv-SE" dirty="0"/>
          </a:p>
          <a:p>
            <a:r>
              <a:rPr lang="sv-SE" dirty="0"/>
              <a:t>Resultatet visar tydligt att </a:t>
            </a:r>
            <a:r>
              <a:rPr lang="sv-SE" b="1" dirty="0"/>
              <a:t>de billigaste biljetterna i </a:t>
            </a:r>
            <a:r>
              <a:rPr lang="sv-SE" b="1" dirty="0" err="1"/>
              <a:t>mittsalong</a:t>
            </a:r>
            <a:r>
              <a:rPr lang="sv-SE" b="1" dirty="0"/>
              <a:t> var slutsålda</a:t>
            </a:r>
            <a:r>
              <a:rPr lang="sv-SE" dirty="0"/>
              <a:t> redan vid bokningstillfället under samtliga veckor. Samtidigt fanns </a:t>
            </a:r>
            <a:r>
              <a:rPr lang="sv-SE" b="1" dirty="0"/>
              <a:t>god tillgång</a:t>
            </a:r>
            <a:r>
              <a:rPr lang="sv-SE" dirty="0"/>
              <a:t> till platser i de dyrare komfortalternativen – aktersalong och försalong – under hela perioden.</a:t>
            </a:r>
          </a:p>
          <a:p>
            <a:br>
              <a:rPr lang="sv-SE" dirty="0"/>
            </a:br>
            <a:endParaRPr lang="sv-SE" dirty="0"/>
          </a:p>
          <a:p>
            <a:r>
              <a:rPr lang="sv-SE" b="1" dirty="0"/>
              <a:t>Vad innebär detta för Gotland?</a:t>
            </a:r>
            <a:br>
              <a:rPr lang="sv-SE" dirty="0"/>
            </a:br>
            <a:endParaRPr lang="sv-SE" dirty="0"/>
          </a:p>
          <a:p>
            <a:r>
              <a:rPr lang="sv-SE" dirty="0"/>
              <a:t>Undersökningen visar att </a:t>
            </a:r>
            <a:r>
              <a:rPr lang="sv-SE" b="1" dirty="0"/>
              <a:t>billiga alternativ försvinner snabbt</a:t>
            </a:r>
            <a:r>
              <a:rPr lang="sv-SE" dirty="0"/>
              <a:t>, även under lågsäsong. Det innebär att många resenärer, särskilt familjer, </a:t>
            </a:r>
            <a:r>
              <a:rPr lang="sv-SE" b="1" dirty="0"/>
              <a:t>inte har någon reell möjlighet att välja de lägre prisnivåerna</a:t>
            </a:r>
            <a:r>
              <a:rPr lang="sv-SE" dirty="0"/>
              <a:t>.</a:t>
            </a:r>
          </a:p>
          <a:p>
            <a:endParaRPr lang="sv-SE" dirty="0"/>
          </a:p>
          <a:p>
            <a:r>
              <a:rPr lang="sv-SE" dirty="0"/>
              <a:t>När de billigaste biljetterna är slut återstår i praktiken bara två val:</a:t>
            </a:r>
          </a:p>
          <a:p>
            <a:endParaRPr lang="sv-SE" b="1" dirty="0"/>
          </a:p>
          <a:p>
            <a:pPr marL="171450" indent="-171450">
              <a:buFont typeface="Arial" panose="020B0604020202020204" pitchFamily="34" charset="0"/>
              <a:buChar char="•"/>
            </a:pPr>
            <a:r>
              <a:rPr lang="sv-SE" b="1" dirty="0"/>
              <a:t>Betala ett högre pris</a:t>
            </a:r>
            <a:r>
              <a:rPr lang="sv-SE" dirty="0"/>
              <a:t> för att kunna resa när man behöver.</a:t>
            </a:r>
          </a:p>
          <a:p>
            <a:pPr marL="171450" indent="-171450">
              <a:buFont typeface="Arial" panose="020B0604020202020204" pitchFamily="34" charset="0"/>
              <a:buChar char="•"/>
            </a:pPr>
            <a:r>
              <a:rPr lang="sv-SE" b="1" dirty="0"/>
              <a:t>Justera vardagslivet</a:t>
            </a:r>
            <a:r>
              <a:rPr lang="sv-SE" dirty="0"/>
              <a:t> – exempelvis genom att resa på andra dagar eller tider, vilket kan innebära att </a:t>
            </a:r>
            <a:r>
              <a:rPr lang="sv-SE" b="1" dirty="0"/>
              <a:t>ta semester, låta barnen missa skola eller bryta mot skolplikt</a:t>
            </a:r>
            <a:r>
              <a:rPr lang="sv-SE" dirty="0"/>
              <a:t>.</a:t>
            </a:r>
          </a:p>
          <a:p>
            <a:endParaRPr lang="sv-SE" dirty="0"/>
          </a:p>
          <a:p>
            <a:r>
              <a:rPr lang="sv-SE" dirty="0"/>
              <a:t>Detta visar att färjans tillgänglighet inte bara handlar om hur många avgångar som finns, utan också om </a:t>
            </a:r>
            <a:r>
              <a:rPr lang="sv-SE" b="1" dirty="0"/>
              <a:t>hur priser och platsfördelning påverkar människors möjlighet att resa på rimliga villkor</a:t>
            </a:r>
            <a:r>
              <a:rPr lang="sv-SE" dirty="0"/>
              <a:t>.</a:t>
            </a:r>
          </a:p>
          <a:p>
            <a:endParaRPr lang="sv-SE" dirty="0"/>
          </a:p>
        </p:txBody>
      </p:sp>
      <p:sp>
        <p:nvSpPr>
          <p:cNvPr id="4" name="Platshållare för bildnummer 3"/>
          <p:cNvSpPr>
            <a:spLocks noGrp="1"/>
          </p:cNvSpPr>
          <p:nvPr>
            <p:ph type="sldNum" sz="quarter" idx="5"/>
          </p:nvPr>
        </p:nvSpPr>
        <p:spPr/>
        <p:txBody>
          <a:bodyPr/>
          <a:lstStyle/>
          <a:p>
            <a:fld id="{93084664-4185-47B7-B907-643E587319CA}" type="slidenum">
              <a:rPr lang="sv-SE" smtClean="0"/>
              <a:t>13</a:t>
            </a:fld>
            <a:endParaRPr lang="sv-SE"/>
          </a:p>
        </p:txBody>
      </p:sp>
    </p:spTree>
    <p:extLst>
      <p:ext uri="{BB962C8B-B14F-4D97-AF65-F5344CB8AC3E}">
        <p14:creationId xmlns:p14="http://schemas.microsoft.com/office/powerpoint/2010/main" val="3990233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Vad säger bilden?</a:t>
            </a:r>
            <a:br>
              <a:rPr lang="sv-SE" dirty="0"/>
            </a:br>
            <a:endParaRPr lang="sv-SE" dirty="0"/>
          </a:p>
          <a:p>
            <a:r>
              <a:rPr lang="sv-SE" dirty="0"/>
              <a:t>Bilden visar hur tillgängligheten på färjan påverkar priset för </a:t>
            </a:r>
            <a:r>
              <a:rPr lang="sv-SE" i="1" dirty="0"/>
              <a:t>den gotländska familjen</a:t>
            </a:r>
            <a:r>
              <a:rPr lang="sv-SE" dirty="0"/>
              <a:t> när de väljer mellan biljettyperna </a:t>
            </a:r>
            <a:r>
              <a:rPr lang="sv-SE" b="1" dirty="0"/>
              <a:t>Mini</a:t>
            </a:r>
            <a:r>
              <a:rPr lang="sv-SE" dirty="0"/>
              <a:t> (billigast) och </a:t>
            </a:r>
            <a:r>
              <a:rPr lang="sv-SE" b="1" dirty="0" err="1"/>
              <a:t>Flexi</a:t>
            </a:r>
            <a:r>
              <a:rPr lang="sv-SE" dirty="0"/>
              <a:t> (dyrare och ombokningsbar). Diagrammet visar prisutvecklingen under veckorna 40–43, och markerar perioder där vissa komfortalternativ – främst de billigare salongerna – inte längre gick att boka.</a:t>
            </a:r>
          </a:p>
          <a:p>
            <a:endParaRPr lang="sv-SE" dirty="0"/>
          </a:p>
          <a:p>
            <a:r>
              <a:rPr lang="sv-SE" dirty="0"/>
              <a:t>När tillgängligheten minskar för de billigare salongerna stiger det realiserade snittpriset. Under perioden låg det </a:t>
            </a:r>
            <a:r>
              <a:rPr lang="sv-SE" b="1" dirty="0"/>
              <a:t>högsta vägda medelpriset på 3 373 kronor</a:t>
            </a:r>
            <a:r>
              <a:rPr lang="sv-SE" dirty="0"/>
              <a:t>, medan det </a:t>
            </a:r>
            <a:r>
              <a:rPr lang="sv-SE" b="1" dirty="0"/>
              <a:t>lägsta uppmättes till 2 718 kronor</a:t>
            </a:r>
            <a:r>
              <a:rPr lang="sv-SE" dirty="0"/>
              <a:t>. Skillnaden illustrerar hur utbudet av komfortalternativ direkt påverkar den faktiska kostnaden för resan – inte genom prisjusteringar, utan genom </a:t>
            </a:r>
            <a:r>
              <a:rPr lang="sv-SE" b="1" dirty="0"/>
              <a:t>begränsade valmöjligheter</a:t>
            </a:r>
            <a:r>
              <a:rPr lang="sv-SE" dirty="0"/>
              <a:t>.</a:t>
            </a:r>
          </a:p>
          <a:p>
            <a:br>
              <a:rPr lang="sv-SE" dirty="0"/>
            </a:br>
            <a:endParaRPr lang="sv-SE" dirty="0"/>
          </a:p>
          <a:p>
            <a:r>
              <a:rPr lang="sv-SE" b="1" dirty="0"/>
              <a:t>Vad innebär detta för Gotland?</a:t>
            </a:r>
            <a:br>
              <a:rPr lang="sv-SE" dirty="0"/>
            </a:br>
            <a:endParaRPr lang="sv-SE" dirty="0"/>
          </a:p>
          <a:p>
            <a:r>
              <a:rPr lang="sv-SE" dirty="0"/>
              <a:t>Resultatet visar att prisnivån inte enbart bestäms av biljettpriserna i sig, utan också av </a:t>
            </a:r>
            <a:r>
              <a:rPr lang="sv-SE" b="1" dirty="0"/>
              <a:t>vilka alternativ som faktiskt är tillgängliga vid bokningstillfället</a:t>
            </a:r>
            <a:r>
              <a:rPr lang="sv-SE" dirty="0"/>
              <a:t>. När de billigare salongerna snabbt säljs slut, tvingas resenärer boka dyrare alternativ – vilket gör att den faktiska kostnaden för en resa stiger.</a:t>
            </a:r>
          </a:p>
          <a:p>
            <a:endParaRPr lang="sv-SE" dirty="0"/>
          </a:p>
          <a:p>
            <a:r>
              <a:rPr lang="sv-SE" dirty="0"/>
              <a:t>För gotländska familjer innebär det att priset på färjan i praktiken styrs av </a:t>
            </a:r>
            <a:r>
              <a:rPr lang="sv-SE" b="1" dirty="0"/>
              <a:t>tillgång snarare än valfrihet</a:t>
            </a:r>
            <a:r>
              <a:rPr lang="sv-SE" dirty="0"/>
              <a:t>, vilket särskilt drabbar dem som inte kan planera eller boka långt i förväg. Det förstärker den ekonomiska ojämlikheten i tillgängligheten till fastlandet och gör vardagliga resor mer kostsamma för många hushåll.</a:t>
            </a:r>
          </a:p>
          <a:p>
            <a:endParaRPr lang="sv-SE" dirty="0"/>
          </a:p>
        </p:txBody>
      </p:sp>
      <p:sp>
        <p:nvSpPr>
          <p:cNvPr id="4" name="Platshållare för bildnummer 3"/>
          <p:cNvSpPr>
            <a:spLocks noGrp="1"/>
          </p:cNvSpPr>
          <p:nvPr>
            <p:ph type="sldNum" sz="quarter" idx="5"/>
          </p:nvPr>
        </p:nvSpPr>
        <p:spPr/>
        <p:txBody>
          <a:bodyPr/>
          <a:lstStyle/>
          <a:p>
            <a:fld id="{93084664-4185-47B7-B907-643E587319CA}" type="slidenum">
              <a:rPr lang="sv-SE" smtClean="0"/>
              <a:t>14</a:t>
            </a:fld>
            <a:endParaRPr lang="sv-SE"/>
          </a:p>
        </p:txBody>
      </p:sp>
    </p:spTree>
    <p:extLst>
      <p:ext uri="{BB962C8B-B14F-4D97-AF65-F5344CB8AC3E}">
        <p14:creationId xmlns:p14="http://schemas.microsoft.com/office/powerpoint/2010/main" val="22343193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3084664-4185-47B7-B907-643E587319CA}" type="slidenum">
              <a:rPr lang="sv-SE" smtClean="0"/>
              <a:t>15</a:t>
            </a:fld>
            <a:endParaRPr lang="sv-SE"/>
          </a:p>
        </p:txBody>
      </p:sp>
    </p:spTree>
    <p:extLst>
      <p:ext uri="{BB962C8B-B14F-4D97-AF65-F5344CB8AC3E}">
        <p14:creationId xmlns:p14="http://schemas.microsoft.com/office/powerpoint/2010/main" val="2514977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Vad säger bilden?</a:t>
            </a:r>
            <a:br>
              <a:rPr lang="sv-SE" dirty="0"/>
            </a:br>
            <a:endParaRPr lang="sv-SE" dirty="0"/>
          </a:p>
          <a:p>
            <a:r>
              <a:rPr lang="sv-SE" dirty="0"/>
              <a:t>Bilden visar en jämförelse av färjepriser för en familj (två vuxna och två barn med bil under 6 meter) som reser tur och retur från tre öar i Sverige, Danmark och Norge: </a:t>
            </a:r>
            <a:r>
              <a:rPr lang="sv-SE" b="1" dirty="0"/>
              <a:t>Gotland (Visby–Nynäshamn)</a:t>
            </a:r>
            <a:r>
              <a:rPr lang="sv-SE" dirty="0"/>
              <a:t>, </a:t>
            </a:r>
            <a:r>
              <a:rPr lang="sv-SE" b="1" dirty="0"/>
              <a:t>Bornholm (Rønne–Ystad)</a:t>
            </a:r>
            <a:r>
              <a:rPr lang="sv-SE" dirty="0"/>
              <a:t> och </a:t>
            </a:r>
            <a:r>
              <a:rPr lang="sv-SE" b="1" dirty="0" err="1"/>
              <a:t>Værøy</a:t>
            </a:r>
            <a:r>
              <a:rPr lang="sv-SE" b="1" dirty="0"/>
              <a:t> (</a:t>
            </a:r>
            <a:r>
              <a:rPr lang="sv-SE" b="1" dirty="0" err="1"/>
              <a:t>Værøy</a:t>
            </a:r>
            <a:r>
              <a:rPr lang="sv-SE" b="1" dirty="0"/>
              <a:t>–Bodø)</a:t>
            </a:r>
            <a:r>
              <a:rPr lang="sv-SE" dirty="0"/>
              <a:t>. Priserna gäller för det billigaste komfortalternativet (</a:t>
            </a:r>
            <a:r>
              <a:rPr lang="sv-SE" b="1" dirty="0"/>
              <a:t>Mini</a:t>
            </a:r>
            <a:r>
              <a:rPr lang="sv-SE" dirty="0"/>
              <a:t>) utan ombokningsmöjlighet, under perioden </a:t>
            </a:r>
            <a:r>
              <a:rPr lang="sv-SE" b="1" dirty="0"/>
              <a:t>juni–december 2025</a:t>
            </a:r>
            <a:r>
              <a:rPr lang="sv-SE" dirty="0"/>
              <a:t>.</a:t>
            </a:r>
          </a:p>
          <a:p>
            <a:endParaRPr lang="sv-SE" dirty="0"/>
          </a:p>
          <a:p>
            <a:r>
              <a:rPr lang="sv-SE" dirty="0"/>
              <a:t>Prisnivåerna är följande:</a:t>
            </a:r>
          </a:p>
          <a:p>
            <a:endParaRPr lang="sv-SE" b="1" dirty="0"/>
          </a:p>
          <a:p>
            <a:pPr marL="171450" indent="-171450">
              <a:buFont typeface="Arial" panose="020B0604020202020204" pitchFamily="34" charset="0"/>
              <a:buChar char="•"/>
            </a:pPr>
            <a:r>
              <a:rPr lang="sv-SE" b="1" dirty="0"/>
              <a:t>Visby–Nynäshamn:</a:t>
            </a:r>
            <a:r>
              <a:rPr lang="sv-SE" dirty="0"/>
              <a:t> cirka </a:t>
            </a:r>
            <a:r>
              <a:rPr lang="sv-SE" b="1" dirty="0"/>
              <a:t>2 300 – 2 600 kr</a:t>
            </a:r>
            <a:r>
              <a:rPr lang="sv-SE" dirty="0"/>
              <a:t> under hela perioden.</a:t>
            </a:r>
          </a:p>
          <a:p>
            <a:pPr marL="171450" indent="-171450">
              <a:buFont typeface="Arial" panose="020B0604020202020204" pitchFamily="34" charset="0"/>
              <a:buChar char="•"/>
            </a:pPr>
            <a:r>
              <a:rPr lang="sv-SE" b="1" dirty="0"/>
              <a:t>Rønne–Ystad:</a:t>
            </a:r>
            <a:r>
              <a:rPr lang="sv-SE" dirty="0"/>
              <a:t> cirka </a:t>
            </a:r>
            <a:r>
              <a:rPr lang="sv-SE" b="1" dirty="0"/>
              <a:t>600–1 100 kr</a:t>
            </a:r>
            <a:r>
              <a:rPr lang="sv-SE" dirty="0"/>
              <a:t>.</a:t>
            </a:r>
          </a:p>
          <a:p>
            <a:pPr marL="171450" indent="-171450">
              <a:buFont typeface="Arial" panose="020B0604020202020204" pitchFamily="34" charset="0"/>
              <a:buChar char="•"/>
            </a:pPr>
            <a:r>
              <a:rPr lang="sv-SE" b="1" dirty="0" err="1"/>
              <a:t>Værøy</a:t>
            </a:r>
            <a:r>
              <a:rPr lang="sv-SE" b="1" dirty="0"/>
              <a:t>–Bodø:</a:t>
            </a:r>
            <a:r>
              <a:rPr lang="sv-SE" dirty="0"/>
              <a:t> </a:t>
            </a:r>
            <a:r>
              <a:rPr lang="sv-SE" b="1" dirty="0"/>
              <a:t>0 kr</a:t>
            </a:r>
            <a:r>
              <a:rPr lang="sv-SE" dirty="0"/>
              <a:t>.</a:t>
            </a:r>
          </a:p>
          <a:p>
            <a:endParaRPr lang="sv-SE" dirty="0"/>
          </a:p>
          <a:p>
            <a:r>
              <a:rPr lang="sv-SE" dirty="0"/>
              <a:t>Skillnaden mellan Gotland och Bornholm är därmed ungefär </a:t>
            </a:r>
            <a:r>
              <a:rPr lang="sv-SE" b="1" dirty="0"/>
              <a:t>dubbla prisnivån</a:t>
            </a:r>
            <a:r>
              <a:rPr lang="sv-SE" dirty="0"/>
              <a:t> för motsvarande resa, medan Norge erbjuder </a:t>
            </a:r>
            <a:r>
              <a:rPr lang="sv-SE" b="1" dirty="0"/>
              <a:t>avgiftsfri transport</a:t>
            </a:r>
            <a:r>
              <a:rPr lang="sv-SE" dirty="0"/>
              <a:t> till fastlandet.</a:t>
            </a:r>
          </a:p>
          <a:p>
            <a:br>
              <a:rPr lang="sv-SE" dirty="0"/>
            </a:br>
            <a:endParaRPr lang="sv-SE" dirty="0"/>
          </a:p>
          <a:p>
            <a:r>
              <a:rPr lang="sv-SE" b="1" dirty="0"/>
              <a:t>Vad innebär detta för Gotland?</a:t>
            </a:r>
            <a:br>
              <a:rPr lang="sv-SE" dirty="0"/>
            </a:br>
            <a:endParaRPr lang="sv-SE" dirty="0"/>
          </a:p>
          <a:p>
            <a:r>
              <a:rPr lang="sv-SE" dirty="0"/>
              <a:t>Jämförelsen visar att Gotland har </a:t>
            </a:r>
            <a:r>
              <a:rPr lang="sv-SE" b="1" dirty="0"/>
              <a:t>betydligt högre färjepriser</a:t>
            </a:r>
            <a:r>
              <a:rPr lang="sv-SE" dirty="0"/>
              <a:t> än andra nordiska öar med liknande avstånd till fastlandet. Där Danmark och Norge har modeller som reducerar kostnaden för öborna, möter gotlänningar </a:t>
            </a:r>
            <a:r>
              <a:rPr lang="sv-SE" b="1" dirty="0"/>
              <a:t>en avsevärt större privat kostnad</a:t>
            </a:r>
            <a:r>
              <a:rPr lang="sv-SE" dirty="0"/>
              <a:t> för grundläggande tillgänglighet.</a:t>
            </a:r>
          </a:p>
          <a:p>
            <a:endParaRPr lang="sv-SE" dirty="0"/>
          </a:p>
          <a:p>
            <a:r>
              <a:rPr lang="sv-SE" dirty="0"/>
              <a:t>För gotländska hushåll innebär det att resor till och från fastlandet blir en tydlig </a:t>
            </a:r>
            <a:r>
              <a:rPr lang="sv-SE" b="1" dirty="0"/>
              <a:t>ekonomisk tröskel</a:t>
            </a:r>
            <a:r>
              <a:rPr lang="sv-SE" dirty="0"/>
              <a:t>, särskilt för familjer. Skillnaden illustrerar hur </a:t>
            </a:r>
            <a:r>
              <a:rPr lang="sv-SE" b="1" dirty="0"/>
              <a:t>Gotland inte har samma transportpolitiska förutsättningar</a:t>
            </a:r>
            <a:r>
              <a:rPr lang="sv-SE" dirty="0"/>
              <a:t> som jämförbara ö-regioner, trots att färjan även här fungerar som den enda ”landsvägen” till övriga landet.</a:t>
            </a:r>
          </a:p>
          <a:p>
            <a:endParaRPr lang="sv-SE" dirty="0"/>
          </a:p>
        </p:txBody>
      </p:sp>
      <p:sp>
        <p:nvSpPr>
          <p:cNvPr id="4" name="Platshållare för bildnummer 3"/>
          <p:cNvSpPr>
            <a:spLocks noGrp="1"/>
          </p:cNvSpPr>
          <p:nvPr>
            <p:ph type="sldNum" sz="quarter" idx="5"/>
          </p:nvPr>
        </p:nvSpPr>
        <p:spPr/>
        <p:txBody>
          <a:bodyPr/>
          <a:lstStyle/>
          <a:p>
            <a:fld id="{93084664-4185-47B7-B907-643E587319CA}" type="slidenum">
              <a:rPr lang="sv-SE" smtClean="0"/>
              <a:t>16</a:t>
            </a:fld>
            <a:endParaRPr lang="sv-SE"/>
          </a:p>
        </p:txBody>
      </p:sp>
    </p:spTree>
    <p:extLst>
      <p:ext uri="{BB962C8B-B14F-4D97-AF65-F5344CB8AC3E}">
        <p14:creationId xmlns:p14="http://schemas.microsoft.com/office/powerpoint/2010/main" val="3864902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Vad säger bilden?</a:t>
            </a:r>
            <a:br>
              <a:rPr lang="sv-SE" dirty="0"/>
            </a:br>
            <a:endParaRPr lang="sv-SE" dirty="0"/>
          </a:p>
          <a:p>
            <a:r>
              <a:rPr lang="sv-SE" dirty="0"/>
              <a:t>Bilden visar hur stor del av en gotländsk familjs </a:t>
            </a:r>
            <a:r>
              <a:rPr lang="sv-SE" i="1" dirty="0"/>
              <a:t>kvar att leva på-belopp (KALP)</a:t>
            </a:r>
            <a:r>
              <a:rPr lang="sv-SE" dirty="0"/>
              <a:t> som går till en färjeresa tur och retur till fastlandet – både </a:t>
            </a:r>
            <a:r>
              <a:rPr lang="sv-SE" b="1" dirty="0"/>
              <a:t>utan</a:t>
            </a:r>
            <a:r>
              <a:rPr lang="sv-SE" dirty="0"/>
              <a:t> och </a:t>
            </a:r>
            <a:r>
              <a:rPr lang="sv-SE" b="1" dirty="0"/>
              <a:t>med</a:t>
            </a:r>
            <a:r>
              <a:rPr lang="sv-SE" dirty="0"/>
              <a:t> tillämpning av den </a:t>
            </a:r>
            <a:r>
              <a:rPr lang="sv-SE" b="1" dirty="0"/>
              <a:t>danska landsvägsprincipen</a:t>
            </a:r>
            <a:r>
              <a:rPr lang="sv-SE" dirty="0"/>
              <a:t>.</a:t>
            </a:r>
          </a:p>
          <a:p>
            <a:endParaRPr lang="sv-SE" dirty="0"/>
          </a:p>
          <a:p>
            <a:r>
              <a:rPr lang="sv-SE" dirty="0"/>
              <a:t>I den övre delen av bilden illustreras dagens situation:</a:t>
            </a:r>
          </a:p>
          <a:p>
            <a:endParaRPr lang="sv-SE" dirty="0"/>
          </a:p>
          <a:p>
            <a:pPr marL="171450" indent="-171450">
              <a:buFont typeface="Arial" panose="020B0604020202020204" pitchFamily="34" charset="0"/>
              <a:buChar char="•"/>
            </a:pPr>
            <a:r>
              <a:rPr lang="sv-SE" b="1" dirty="0"/>
              <a:t>Mini:</a:t>
            </a:r>
            <a:r>
              <a:rPr lang="sv-SE" dirty="0"/>
              <a:t> 60 % av hushållets KALP går till resan, 40 % återstår.</a:t>
            </a:r>
          </a:p>
          <a:p>
            <a:pPr marL="171450" indent="-171450">
              <a:buFont typeface="Arial" panose="020B0604020202020204" pitchFamily="34" charset="0"/>
              <a:buChar char="•"/>
            </a:pPr>
            <a:r>
              <a:rPr lang="sv-SE" b="1" dirty="0" err="1"/>
              <a:t>Flexi</a:t>
            </a:r>
            <a:r>
              <a:rPr lang="sv-SE" b="1" dirty="0"/>
              <a:t>:</a:t>
            </a:r>
            <a:r>
              <a:rPr lang="sv-SE" dirty="0"/>
              <a:t> 72 % går till resan, 28 % återstår.</a:t>
            </a:r>
          </a:p>
          <a:p>
            <a:pPr marL="171450" indent="-171450">
              <a:buFont typeface="Arial" panose="020B0604020202020204" pitchFamily="34" charset="0"/>
              <a:buChar char="•"/>
            </a:pPr>
            <a:r>
              <a:rPr lang="sv-SE" b="1" dirty="0"/>
              <a:t>Kupé:</a:t>
            </a:r>
            <a:r>
              <a:rPr lang="sv-SE" dirty="0"/>
              <a:t> 81 % går till resan, 19 % återstår.</a:t>
            </a:r>
          </a:p>
          <a:p>
            <a:endParaRPr lang="sv-SE" dirty="0"/>
          </a:p>
          <a:p>
            <a:r>
              <a:rPr lang="sv-SE" dirty="0"/>
              <a:t>I den nedre delen visas hur situationen skulle se ut </a:t>
            </a:r>
            <a:r>
              <a:rPr lang="sv-SE" b="1" dirty="0"/>
              <a:t>med dansk landsvägsprincip</a:t>
            </a:r>
            <a:r>
              <a:rPr lang="sv-SE" dirty="0"/>
              <a:t>, där färjepriserna motsvarar kostnaden för en motsvarande resa på fastlandet. Då skulle en resa med </a:t>
            </a:r>
            <a:r>
              <a:rPr lang="sv-SE" b="1" dirty="0"/>
              <a:t>Mini-biljett</a:t>
            </a:r>
            <a:r>
              <a:rPr lang="sv-SE" dirty="0"/>
              <a:t> endast motsvara </a:t>
            </a:r>
            <a:r>
              <a:rPr lang="sv-SE" b="1" dirty="0"/>
              <a:t>20 % av hushållets KALP</a:t>
            </a:r>
            <a:r>
              <a:rPr lang="sv-SE" dirty="0"/>
              <a:t>, och </a:t>
            </a:r>
            <a:r>
              <a:rPr lang="sv-SE" b="1" dirty="0"/>
              <a:t>80 % skulle återstå efter resan</a:t>
            </a:r>
            <a:r>
              <a:rPr lang="sv-SE" dirty="0"/>
              <a:t>.</a:t>
            </a:r>
          </a:p>
          <a:p>
            <a:br>
              <a:rPr lang="sv-SE" dirty="0"/>
            </a:br>
            <a:endParaRPr lang="sv-SE" dirty="0"/>
          </a:p>
          <a:p>
            <a:r>
              <a:rPr lang="sv-SE" b="1" dirty="0"/>
              <a:t>Vad innebär detta för Gotland?</a:t>
            </a:r>
            <a:br>
              <a:rPr lang="sv-SE" dirty="0"/>
            </a:br>
            <a:endParaRPr lang="sv-SE" dirty="0"/>
          </a:p>
          <a:p>
            <a:r>
              <a:rPr lang="sv-SE" dirty="0"/>
              <a:t>Skillnaden mellan nuvarande prisnivå och ett system enligt dansk modell är </a:t>
            </a:r>
            <a:r>
              <a:rPr lang="sv-SE" b="1" dirty="0"/>
              <a:t>betydande</a:t>
            </a:r>
            <a:r>
              <a:rPr lang="sv-SE" dirty="0"/>
              <a:t>. Med nuvarande prissättning går en stor del av hushållets ekonomiska utrymme åt till en enda resa, medan landsvägsprincipen skulle </a:t>
            </a:r>
            <a:r>
              <a:rPr lang="sv-SE" b="1" dirty="0"/>
              <a:t>kraftigt minska den ekonomiska belastningen</a:t>
            </a:r>
            <a:r>
              <a:rPr lang="sv-SE" dirty="0"/>
              <a:t> för gotländska familjer.</a:t>
            </a:r>
          </a:p>
          <a:p>
            <a:endParaRPr lang="sv-SE" dirty="0"/>
          </a:p>
          <a:p>
            <a:r>
              <a:rPr lang="sv-SE" dirty="0"/>
              <a:t>Detta visar tydligt att prissättningen på färjan inte bara handlar om transport – den påverkar </a:t>
            </a:r>
            <a:r>
              <a:rPr lang="sv-SE" b="1" dirty="0"/>
              <a:t>likvärdigheten i levnadsvillkor</a:t>
            </a:r>
            <a:r>
              <a:rPr lang="sv-SE" dirty="0"/>
              <a:t> och möjligheten att delta i vardagliga aktiviteter på fastlandet. En tillämpning av den danska modellen skulle innebära ett </a:t>
            </a:r>
            <a:r>
              <a:rPr lang="sv-SE" b="1" dirty="0"/>
              <a:t>mer rättvist och tillgängligt prissystem</a:t>
            </a:r>
            <a:r>
              <a:rPr lang="sv-SE" dirty="0"/>
              <a:t>, där Gotland i praktiken får samma förutsättningar som andra delar av landet.</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84664-4185-47B7-B907-643E587319CA}"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343371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Högre levnadskostnader</a:t>
            </a:r>
            <a:br>
              <a:rPr lang="sv-SE" dirty="0"/>
            </a:br>
            <a:r>
              <a:rPr lang="sv-SE" dirty="0"/>
              <a:t>De höga färjepriserna påverkar hushållens ekonomi direkt. För många gotländska familjer blir resor till fastlandet en stor utgift som måste vägas mot andra nödvändiga kostnader som mat, boende och övriga transporter. Det innebär att vardagen på Gotland blir dyrare, och att det ekonomiska utrymmet för fritid, resor och socialt umgänge minskar. På sikt leder det till en generell ökning av levnadskostnaderna, särskilt för dem som är beroende av regelbundna resor till fastlandet.</a:t>
            </a:r>
          </a:p>
          <a:p>
            <a:endParaRPr lang="sv-SE" b="1" dirty="0"/>
          </a:p>
          <a:p>
            <a:r>
              <a:rPr lang="sv-SE" b="1" dirty="0"/>
              <a:t>Minskad attraktivitet för inflyttning och etablering</a:t>
            </a:r>
            <a:br>
              <a:rPr lang="sv-SE" dirty="0"/>
            </a:br>
            <a:r>
              <a:rPr lang="sv-SE" dirty="0"/>
              <a:t>När kostnaden för att resa till och från Gotland är hög påverkar det öns attraktivitet som en plats att bo, leva och verka på. Det blir svårare att locka nya invånare, studenter och företagsetableringar när tillgängligheten är begränsad och resekostnaderna är höga. För många väger de praktiska och ekonomiska hindren tyngre än livskvaliteten som Gotland i övrigt erbjuder. Detta riskerar att bromsa befolkningstillväxten och minska dynamiken i det lokala näringslivet.</a:t>
            </a:r>
          </a:p>
          <a:p>
            <a:endParaRPr lang="sv-SE" b="1" dirty="0"/>
          </a:p>
          <a:p>
            <a:r>
              <a:rPr lang="sv-SE" b="1" dirty="0"/>
              <a:t>Högre kostnader för gotlänningar än för jämförbara resor på fastlandet</a:t>
            </a:r>
            <a:br>
              <a:rPr lang="sv-SE" dirty="0"/>
            </a:br>
            <a:r>
              <a:rPr lang="sv-SE" dirty="0"/>
              <a:t>Gotlänningar betalar mer för motsvarande resor än personer på fastlandet, trots att färjan utgör deras enda förbindelse till övriga Sverige. Det innebär en systematisk ojämlikhet där resor som är självklara för andra – till exempel till arbete, studier, släkt eller kulturaktiviteter – blir ekonomiskt betungande för gotlänningar. Skillnaden förstärker känslan av avstånd och särskiljer Gotland från resten av landet.</a:t>
            </a:r>
          </a:p>
          <a:p>
            <a:endParaRPr lang="sv-SE" b="1" dirty="0"/>
          </a:p>
          <a:p>
            <a:r>
              <a:rPr lang="sv-SE" b="1" dirty="0"/>
              <a:t>Försämrad konkurrenskraft för företag</a:t>
            </a:r>
            <a:br>
              <a:rPr lang="sv-SE" dirty="0"/>
            </a:br>
            <a:r>
              <a:rPr lang="sv-SE" dirty="0"/>
              <a:t>När transportkostnaderna ökar påverkas hela näringslivets konkurrenskraft. Gotländska företag möter högre kostnader för att skicka eller ta emot varor, material och personal, vilket försämrar deras förutsättningar i jämförelse med företag på fastlandet. Detta drabbar särskilt små och medelstora företag samt branscher som är beroende av regelbundna transporter, såsom bygg, handel och turism. Högre kostnader leder i förlängningen till lägre lönsamhet, minskad tillväxt och svårare att rekrytera personal.</a:t>
            </a:r>
          </a:p>
          <a:p>
            <a:endParaRPr lang="sv-SE" b="1" dirty="0"/>
          </a:p>
          <a:p>
            <a:r>
              <a:rPr lang="sv-SE" b="1" dirty="0"/>
              <a:t>Försämrade möjligheter till social sammanhållning</a:t>
            </a:r>
            <a:br>
              <a:rPr lang="sv-SE" dirty="0"/>
            </a:br>
            <a:r>
              <a:rPr lang="sv-SE" dirty="0"/>
              <a:t>Dyra färjeresor påverkar inte bara ekonomi och företagande, utan också det sociala livet. För många gotlänningar blir det svårare att upprätthålla relationer med släkt och vänner på fastlandet, delta i gemensamma aktiviteter eller resa bort över helger och lov. Den ekonomiska tröskeln för resor riskerar att öka isoleringen, särskilt för barnfamiljer och </a:t>
            </a:r>
            <a:r>
              <a:rPr lang="sv-SE"/>
              <a:t>äldre.</a:t>
            </a:r>
          </a:p>
          <a:p>
            <a:endParaRPr lang="sv-SE" dirty="0"/>
          </a:p>
          <a:p>
            <a:r>
              <a:rPr lang="sv-SE" dirty="0"/>
              <a:t>Men konsekvenserna gäller också </a:t>
            </a:r>
            <a:r>
              <a:rPr lang="sv-SE" b="1" dirty="0"/>
              <a:t>de som har släkt och vänner på Gotland</a:t>
            </a:r>
            <a:r>
              <a:rPr lang="sv-SE" dirty="0"/>
              <a:t>. För dem blir det kostsamt att hälsa på, delta i familjehögtider eller upprätthålla nära relationer över tid. Detta minskar möjligheterna till ömsesidigt umgänge och bidrar till att Gotland i praktiken hamnar längre bort – inte geografiskt, men socialt. Det försvagar den sociala sammanhållningen och ökar känslan av avstånd och utanförskap, både för de som bor på ön och för deras närstående på fastlandet.</a:t>
            </a:r>
          </a:p>
          <a:p>
            <a:endParaRPr lang="sv-SE" b="1" dirty="0"/>
          </a:p>
          <a:p>
            <a:r>
              <a:rPr lang="sv-SE" b="1" dirty="0"/>
              <a:t>Försämrad krisberedskap och samhällsservice</a:t>
            </a:r>
            <a:br>
              <a:rPr lang="sv-SE" dirty="0"/>
            </a:br>
            <a:r>
              <a:rPr lang="sv-SE" dirty="0"/>
              <a:t>En hög kostnadsnivå och begränsad transportkapacitet påverkar även Gotlands förmåga att hantera kriser och upprätthålla samhällsservice. Dyrare transporter försvårar logistiken vid sjuktransporter, varuförsörjning och bemanning inom vård och omsorg. Vid störningar eller höga kostnadslägen blir Gotland mer sårbart och mindre motståndskraftigt. Tillgänglighet till fastlandet är därmed inte bara en ekonomisk fråga, utan en grundläggande del av Gotlands beredskap och säkerhet.</a:t>
            </a:r>
          </a:p>
          <a:p>
            <a:endParaRPr lang="sv-SE" dirty="0"/>
          </a:p>
        </p:txBody>
      </p:sp>
      <p:sp>
        <p:nvSpPr>
          <p:cNvPr id="4" name="Platshållare för bildnummer 3"/>
          <p:cNvSpPr>
            <a:spLocks noGrp="1"/>
          </p:cNvSpPr>
          <p:nvPr>
            <p:ph type="sldNum" sz="quarter" idx="5"/>
          </p:nvPr>
        </p:nvSpPr>
        <p:spPr/>
        <p:txBody>
          <a:bodyPr/>
          <a:lstStyle/>
          <a:p>
            <a:fld id="{93084664-4185-47B7-B907-643E587319CA}" type="slidenum">
              <a:rPr lang="sv-SE" smtClean="0"/>
              <a:t>18</a:t>
            </a:fld>
            <a:endParaRPr lang="sv-SE"/>
          </a:p>
        </p:txBody>
      </p:sp>
    </p:spTree>
    <p:extLst>
      <p:ext uri="{BB962C8B-B14F-4D97-AF65-F5344CB8AC3E}">
        <p14:creationId xmlns:p14="http://schemas.microsoft.com/office/powerpoint/2010/main" val="3279463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3084664-4185-47B7-B907-643E587319CA}" type="slidenum">
              <a:rPr lang="sv-SE" smtClean="0"/>
              <a:t>2</a:t>
            </a:fld>
            <a:endParaRPr lang="sv-SE"/>
          </a:p>
        </p:txBody>
      </p:sp>
    </p:spTree>
    <p:extLst>
      <p:ext uri="{BB962C8B-B14F-4D97-AF65-F5344CB8AC3E}">
        <p14:creationId xmlns:p14="http://schemas.microsoft.com/office/powerpoint/2010/main" val="608980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Vad säger bilden?</a:t>
            </a:r>
            <a:br>
              <a:rPr lang="sv-SE" dirty="0"/>
            </a:br>
            <a:endParaRPr lang="sv-SE" dirty="0"/>
          </a:p>
          <a:p>
            <a:r>
              <a:rPr lang="sv-SE" dirty="0"/>
              <a:t>Bilden visar prisutvecklingen mellan 2017 och 2024 för olika färdmedel, inklusive färjan till Gotland, i jämförelse med andra transportslag. Den tydliggör att färjepriserna för gotlänningar och deras fordon har ökat betydligt mer än de flesta andra färdmedel under perioden.</a:t>
            </a:r>
          </a:p>
          <a:p>
            <a:pPr marL="171450" indent="-171450">
              <a:buFont typeface="Arial" panose="020B0604020202020204" pitchFamily="34" charset="0"/>
              <a:buChar char="•"/>
            </a:pPr>
            <a:r>
              <a:rPr lang="sv-SE" dirty="0"/>
              <a:t>Gotlänningars fordonstransporter med färja har ökat med </a:t>
            </a:r>
            <a:r>
              <a:rPr lang="sv-SE" b="1" dirty="0"/>
              <a:t>75 %</a:t>
            </a:r>
            <a:r>
              <a:rPr lang="sv-SE" dirty="0"/>
              <a:t>.</a:t>
            </a:r>
          </a:p>
          <a:p>
            <a:pPr marL="171450" indent="-171450">
              <a:buFont typeface="Arial" panose="020B0604020202020204" pitchFamily="34" charset="0"/>
              <a:buChar char="•"/>
            </a:pPr>
            <a:r>
              <a:rPr lang="sv-SE" dirty="0"/>
              <a:t>Färjebiljetter för gotlänningar (resenärer) har ökat med </a:t>
            </a:r>
            <a:r>
              <a:rPr lang="sv-SE" b="1" dirty="0"/>
              <a:t>51 %</a:t>
            </a:r>
            <a:r>
              <a:rPr lang="sv-SE" dirty="0"/>
              <a:t>.</a:t>
            </a:r>
          </a:p>
          <a:p>
            <a:pPr marL="171450" indent="-171450">
              <a:buFont typeface="Arial" panose="020B0604020202020204" pitchFamily="34" charset="0"/>
              <a:buChar char="•"/>
            </a:pPr>
            <a:r>
              <a:rPr lang="sv-SE" dirty="0"/>
              <a:t>Som jämförelse har bensinpriset ökat med </a:t>
            </a:r>
            <a:r>
              <a:rPr lang="sv-SE" b="1" dirty="0"/>
              <a:t>30 %</a:t>
            </a:r>
            <a:r>
              <a:rPr lang="sv-SE" dirty="0"/>
              <a:t>, järnvägsresor med </a:t>
            </a:r>
            <a:r>
              <a:rPr lang="sv-SE" b="1" dirty="0"/>
              <a:t>26 %</a:t>
            </a:r>
            <a:r>
              <a:rPr lang="sv-SE" dirty="0"/>
              <a:t>, och långfärdsbuss med </a:t>
            </a:r>
            <a:r>
              <a:rPr lang="sv-SE" b="1" dirty="0"/>
              <a:t>19 %</a:t>
            </a:r>
            <a:r>
              <a:rPr lang="sv-SE" dirty="0"/>
              <a:t>.</a:t>
            </a:r>
          </a:p>
          <a:p>
            <a:pPr marL="171450" indent="-171450">
              <a:buFont typeface="Arial" panose="020B0604020202020204" pitchFamily="34" charset="0"/>
              <a:buChar char="•"/>
            </a:pPr>
            <a:r>
              <a:rPr lang="sv-SE" dirty="0"/>
              <a:t>Endast inrikesflyget har haft en större prisökning, </a:t>
            </a:r>
            <a:r>
              <a:rPr lang="sv-SE" b="1" dirty="0"/>
              <a:t>86 %</a:t>
            </a:r>
            <a:r>
              <a:rPr lang="sv-SE" dirty="0"/>
              <a:t>.</a:t>
            </a:r>
          </a:p>
          <a:p>
            <a:endParaRPr lang="sv-SE" dirty="0"/>
          </a:p>
          <a:p>
            <a:r>
              <a:rPr lang="sv-SE" dirty="0"/>
              <a:t>Det betyder att färjepriserna – särskilt för fordon – har stigit snabbare än de flesta andra transportalternativ i Sverige.</a:t>
            </a:r>
          </a:p>
          <a:p>
            <a:endParaRPr lang="sv-SE" dirty="0"/>
          </a:p>
          <a:p>
            <a:endParaRPr lang="sv-SE" dirty="0"/>
          </a:p>
          <a:p>
            <a:r>
              <a:rPr lang="sv-SE" b="1" dirty="0"/>
              <a:t>Vad innebär detta för Gotland?</a:t>
            </a:r>
            <a:br>
              <a:rPr lang="sv-SE" dirty="0"/>
            </a:br>
            <a:endParaRPr lang="sv-SE" dirty="0"/>
          </a:p>
          <a:p>
            <a:r>
              <a:rPr lang="sv-SE" dirty="0"/>
              <a:t>För Gotland innebär detta att transportkostnaderna till och från ön har ökat betydligt snabbare än i övriga delar av landet, vilket påverkar både hushållens ekonomi och näringslivets konkurrenskraft.</a:t>
            </a:r>
          </a:p>
          <a:p>
            <a:endParaRPr lang="sv-SE" dirty="0"/>
          </a:p>
          <a:p>
            <a:pPr marL="171450" indent="-171450">
              <a:buFont typeface="Arial" panose="020B0604020202020204" pitchFamily="34" charset="0"/>
              <a:buChar char="•"/>
            </a:pPr>
            <a:r>
              <a:rPr lang="sv-SE" b="1" dirty="0"/>
              <a:t>För gotländska hushåll</a:t>
            </a:r>
            <a:r>
              <a:rPr lang="sv-SE" dirty="0"/>
              <a:t> betyder det att kostnaden för resor till fastlandet, särskilt med bil, har blivit en allt större ekonomisk börda. Det minskar möjligheten till rörlighet, besök och pendling.</a:t>
            </a:r>
          </a:p>
          <a:p>
            <a:pPr marL="171450" indent="-171450">
              <a:buFont typeface="Arial" panose="020B0604020202020204" pitchFamily="34" charset="0"/>
              <a:buChar char="•"/>
            </a:pPr>
            <a:r>
              <a:rPr lang="sv-SE" b="1" dirty="0"/>
              <a:t>För näringslivet</a:t>
            </a:r>
            <a:r>
              <a:rPr lang="sv-SE" dirty="0"/>
              <a:t> ökar kostnaderna för transporter av varor, fordon och personal, vilket försvårar handel, logistik och regional utveckling.</a:t>
            </a:r>
          </a:p>
          <a:p>
            <a:pPr marL="171450" indent="-171450">
              <a:buFont typeface="Arial" panose="020B0604020202020204" pitchFamily="34" charset="0"/>
              <a:buChar char="•"/>
            </a:pPr>
            <a:r>
              <a:rPr lang="sv-SE" b="1" dirty="0"/>
              <a:t>För regionens attraktivitet och sammanhållning</a:t>
            </a:r>
            <a:r>
              <a:rPr lang="sv-SE" dirty="0"/>
              <a:t> riskerar prisutvecklingen att förstärka känslan av avstånd och minska Gotlands tillgänglighet.</a:t>
            </a:r>
          </a:p>
          <a:p>
            <a:endParaRPr lang="sv-SE" dirty="0"/>
          </a:p>
          <a:p>
            <a:r>
              <a:rPr lang="sv-SE" dirty="0"/>
              <a:t>Sammantaget tyder utvecklingen på ett växande behov av </a:t>
            </a:r>
            <a:r>
              <a:rPr lang="sv-SE" b="1" dirty="0"/>
              <a:t>färjepolitiska åtgärder</a:t>
            </a:r>
            <a:r>
              <a:rPr lang="sv-SE" dirty="0"/>
              <a:t> för att säkra rimliga transportkostnader och upprätthålla det så kallade </a:t>
            </a:r>
            <a:r>
              <a:rPr lang="sv-SE" i="1" dirty="0"/>
              <a:t>landsvägsprincipen</a:t>
            </a:r>
            <a:r>
              <a:rPr lang="sv-SE" dirty="0"/>
              <a:t> – att transporter till Gotland inte ska vara oproportionerligt dyra jämfört med motsvarande resor på fastlandet.</a:t>
            </a:r>
          </a:p>
          <a:p>
            <a:endParaRPr lang="sv-SE" dirty="0"/>
          </a:p>
        </p:txBody>
      </p:sp>
      <p:sp>
        <p:nvSpPr>
          <p:cNvPr id="4" name="Platshållare för bildnummer 3"/>
          <p:cNvSpPr>
            <a:spLocks noGrp="1"/>
          </p:cNvSpPr>
          <p:nvPr>
            <p:ph type="sldNum" sz="quarter" idx="5"/>
          </p:nvPr>
        </p:nvSpPr>
        <p:spPr/>
        <p:txBody>
          <a:bodyPr/>
          <a:lstStyle/>
          <a:p>
            <a:pPr defTabSz="947958">
              <a:defRPr/>
            </a:pPr>
            <a:fld id="{93084664-4185-47B7-B907-643E587319CA}" type="slidenum">
              <a:rPr lang="sv-SE">
                <a:solidFill>
                  <a:prstClr val="black"/>
                </a:solidFill>
                <a:latin typeface="Aptos" panose="02110004020202020204"/>
              </a:rPr>
              <a:pPr defTabSz="947958">
                <a:defRPr/>
              </a:pPr>
              <a:t>3</a:t>
            </a:fld>
            <a:endParaRPr lang="sv-SE">
              <a:solidFill>
                <a:prstClr val="black"/>
              </a:solidFill>
              <a:latin typeface="Aptos" panose="02110004020202020204"/>
            </a:endParaRPr>
          </a:p>
        </p:txBody>
      </p:sp>
    </p:spTree>
    <p:extLst>
      <p:ext uri="{BB962C8B-B14F-4D97-AF65-F5344CB8AC3E}">
        <p14:creationId xmlns:p14="http://schemas.microsoft.com/office/powerpoint/2010/main" val="2676147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 typresenärer som används i denna analys ska ses som exempel på olika typer av resande, inte som en fullständig beskrivning av alla som reser till och från Gotland. Vi är medvetna om att det finns en stor variation i hur människor reser – familjer kan till exempel ha fler eller färre barn, resa med endast en vårdnadshavare, eller ha olika behov och resmönster beroende på syfte, årstid eller tidpunkt. </a:t>
            </a:r>
          </a:p>
          <a:p>
            <a:r>
              <a:rPr lang="sv-SE" dirty="0"/>
              <a:t> </a:t>
            </a:r>
          </a:p>
          <a:p>
            <a:r>
              <a:rPr lang="sv-SE" dirty="0"/>
              <a:t>För att kunna analysera färjepriser och deras påverkan på olika grupper av resenärer har vi därför valt ut ett antal typresenärer som representerar vanliga och samhällsrelevanta resmönster. Syftet är inte att beskriva varje individuell resa, utan att skapa representativa exempel som gör det möjligt att jämföra hur prisnivåer, biljettalternativ och tillgänglighet påverkar olika grupper. På så sätt kan analysen tydliggöra både de ekonomiska konsekvenserna och de praktiska förutsättningarna för olika typer av resande till och från Gotland.</a:t>
            </a:r>
          </a:p>
          <a:p>
            <a:r>
              <a:rPr lang="sv-SE" dirty="0"/>
              <a:t> </a:t>
            </a:r>
          </a:p>
          <a:p>
            <a:r>
              <a:rPr lang="sv-SE" dirty="0"/>
              <a:t>I vissa, men inte alla, av de typresor som används i analysen har vi valt att resenärerna reser med personbil. Valet att inkludera bil bygger på observerade samband i resandemönstren. Det finns t.ex. en tydlig positiv korrelation mellan familjeresor och bilresande, och liknande mönster återfinns för pensionärspar. Valet att ta med bil på färjan påverkas också av vilken destination resan går till. Från Gotland finns två fastlandsdestinationer om man reser med färja – Nynäshamn och Oskarshamn – som erbjuder olika förutsättningar för vidare resa utan bil. Bilresan utgör därför ofta en relevant del av flera av de scenarier som används i rapporten.</a:t>
            </a:r>
          </a:p>
          <a:p>
            <a:endParaRPr lang="sv-SE" dirty="0"/>
          </a:p>
          <a:p>
            <a:pPr defTabSz="947958"/>
            <a:r>
              <a:rPr lang="sv-SE" dirty="0"/>
              <a:t>För att välja representativa avgångar för respektive typresenär har vi analyserat var det finns över- eller underrepresentation i resandet. Genom att använda resandevolymerna i Trafikverkets Rikstrafikrapport 2024 har vi kunnat se när olika grupper reser mer eller mindre än genomsnittet. Analysen visar till exempel vilka dagar och avgångstider som är vanligast för familjer, pensionärer, studenter och andra typresenärer. De resor där en typresenär reser oftare än genomsnittet har använts som utgångspunkt för de reseupplägg som ligger till grund för prisberäkningarna. Samtidigt är det viktigt att betona att resandet naturligtvis pågår även utanför dessa typresor. Det finns variationer beroende på exempelvis helger, skollov, evenemang eller väderförhållanden. Våra typresor ska därför ses som representativa exempel – inte som en fullständig beskrivning av alla resmönster. De ger en tydlig bild av hur prissättning och tillgänglighet påverkar olika grupper under normala förhållanden, men fångar inte hela bredden av det faktiska resandet till och från Gotland.</a:t>
            </a:r>
          </a:p>
          <a:p>
            <a:pPr defTabSz="947958"/>
            <a:endParaRPr lang="sv-SE" dirty="0"/>
          </a:p>
          <a:p>
            <a:pPr defTabSz="947958"/>
            <a:r>
              <a:rPr lang="sv-SE" dirty="0">
                <a:solidFill>
                  <a:schemeClr val="tx1">
                    <a:lumMod val="50000"/>
                  </a:schemeClr>
                </a:solidFill>
                <a:latin typeface="Tahoma"/>
                <a:ea typeface="Tahoma"/>
                <a:cs typeface="Tahoma"/>
              </a:rPr>
              <a:t>Det är värt att notera att </a:t>
            </a:r>
            <a:r>
              <a:rPr lang="sv-SE" dirty="0" err="1">
                <a:solidFill>
                  <a:schemeClr val="tx1">
                    <a:lumMod val="50000"/>
                  </a:schemeClr>
                </a:solidFill>
                <a:latin typeface="Tahoma"/>
                <a:ea typeface="Tahoma"/>
                <a:cs typeface="Tahoma"/>
              </a:rPr>
              <a:t>typresa</a:t>
            </a:r>
            <a:r>
              <a:rPr lang="sv-SE" dirty="0">
                <a:solidFill>
                  <a:schemeClr val="tx1">
                    <a:lumMod val="50000"/>
                  </a:schemeClr>
                </a:solidFill>
                <a:latin typeface="Tahoma"/>
                <a:ea typeface="Tahoma"/>
                <a:cs typeface="Tahoma"/>
              </a:rPr>
              <a:t> 1 och 2 genomförs under </a:t>
            </a:r>
            <a:r>
              <a:rPr lang="sv-SE" b="1" dirty="0">
                <a:solidFill>
                  <a:schemeClr val="tx1">
                    <a:lumMod val="50000"/>
                  </a:schemeClr>
                </a:solidFill>
                <a:latin typeface="Tahoma"/>
                <a:ea typeface="Tahoma"/>
                <a:cs typeface="Tahoma"/>
              </a:rPr>
              <a:t>lågsäsong</a:t>
            </a:r>
            <a:r>
              <a:rPr lang="sv-SE" dirty="0">
                <a:solidFill>
                  <a:schemeClr val="tx1">
                    <a:lumMod val="50000"/>
                  </a:schemeClr>
                </a:solidFill>
                <a:latin typeface="Tahoma"/>
                <a:ea typeface="Tahoma"/>
                <a:cs typeface="Tahoma"/>
              </a:rPr>
              <a:t>, vilket innebär att priserna kan betraktas som de lägsta möjliga. Under </a:t>
            </a:r>
            <a:r>
              <a:rPr lang="sv-SE" b="1" dirty="0">
                <a:solidFill>
                  <a:schemeClr val="tx1">
                    <a:lumMod val="50000"/>
                  </a:schemeClr>
                </a:solidFill>
                <a:latin typeface="Tahoma"/>
                <a:ea typeface="Tahoma"/>
                <a:cs typeface="Tahoma"/>
              </a:rPr>
              <a:t>högsäsong</a:t>
            </a:r>
            <a:r>
              <a:rPr lang="sv-SE" dirty="0">
                <a:solidFill>
                  <a:schemeClr val="tx1">
                    <a:lumMod val="50000"/>
                  </a:schemeClr>
                </a:solidFill>
                <a:latin typeface="Tahoma"/>
                <a:ea typeface="Tahoma"/>
                <a:cs typeface="Tahoma"/>
              </a:rPr>
              <a:t>, när resandet ökar, är det att anta att den dynamiska prismodellen påverkar biljettkostnaderna så att </a:t>
            </a:r>
            <a:r>
              <a:rPr lang="sv-SE" b="1" dirty="0">
                <a:solidFill>
                  <a:schemeClr val="tx1">
                    <a:lumMod val="50000"/>
                  </a:schemeClr>
                </a:solidFill>
                <a:latin typeface="Tahoma"/>
                <a:ea typeface="Tahoma"/>
                <a:cs typeface="Tahoma"/>
              </a:rPr>
              <a:t>priserna blir högre </a:t>
            </a:r>
            <a:r>
              <a:rPr lang="sv-SE" dirty="0">
                <a:solidFill>
                  <a:schemeClr val="tx1">
                    <a:lumMod val="50000"/>
                  </a:schemeClr>
                </a:solidFill>
                <a:latin typeface="Tahoma"/>
                <a:ea typeface="Tahoma"/>
                <a:cs typeface="Tahoma"/>
              </a:rPr>
              <a:t>för motsvarande resor.</a:t>
            </a:r>
            <a:endParaRPr lang="en-US" sz="1700" dirty="0">
              <a:solidFill>
                <a:schemeClr val="tx1">
                  <a:lumMod val="50000"/>
                </a:schemeClr>
              </a:solidFill>
              <a:latin typeface="Tahoma"/>
            </a:endParaRPr>
          </a:p>
          <a:p>
            <a:pPr defTabSz="947958"/>
            <a:endParaRPr lang="sv-SE" dirty="0"/>
          </a:p>
          <a:p>
            <a:endParaRPr lang="sv-SE" dirty="0"/>
          </a:p>
        </p:txBody>
      </p:sp>
      <p:sp>
        <p:nvSpPr>
          <p:cNvPr id="4" name="Platshållare för bildnummer 3"/>
          <p:cNvSpPr>
            <a:spLocks noGrp="1"/>
          </p:cNvSpPr>
          <p:nvPr>
            <p:ph type="sldNum" sz="quarter" idx="5"/>
          </p:nvPr>
        </p:nvSpPr>
        <p:spPr/>
        <p:txBody>
          <a:bodyPr/>
          <a:lstStyle/>
          <a:p>
            <a:fld id="{93084664-4185-47B7-B907-643E587319CA}" type="slidenum">
              <a:rPr lang="sv-SE" smtClean="0"/>
              <a:t>4</a:t>
            </a:fld>
            <a:endParaRPr lang="sv-SE"/>
          </a:p>
        </p:txBody>
      </p:sp>
    </p:spTree>
    <p:extLst>
      <p:ext uri="{BB962C8B-B14F-4D97-AF65-F5344CB8AC3E}">
        <p14:creationId xmlns:p14="http://schemas.microsoft.com/office/powerpoint/2010/main" val="1367473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Vad säger bilden?</a:t>
            </a:r>
            <a:br>
              <a:rPr lang="sv-SE" dirty="0"/>
            </a:br>
            <a:endParaRPr lang="sv-SE" dirty="0"/>
          </a:p>
          <a:p>
            <a:r>
              <a:rPr lang="sv-SE" dirty="0"/>
              <a:t>Bilden visar en </a:t>
            </a:r>
            <a:r>
              <a:rPr lang="sv-SE" dirty="0" err="1"/>
              <a:t>typresa</a:t>
            </a:r>
            <a:r>
              <a:rPr lang="sv-SE" dirty="0"/>
              <a:t> för </a:t>
            </a:r>
            <a:r>
              <a:rPr lang="sv-SE" i="1" dirty="0"/>
              <a:t>den gotländska familjen</a:t>
            </a:r>
            <a:r>
              <a:rPr lang="sv-SE" dirty="0"/>
              <a:t> – två vuxna och två barn som reser tur och retur mellan Visby och Nynäshamn under oktober till december. De har bil med sig och väljer mellan biljettyperna </a:t>
            </a:r>
            <a:r>
              <a:rPr lang="sv-SE" b="1" dirty="0"/>
              <a:t>Mini</a:t>
            </a:r>
            <a:r>
              <a:rPr lang="sv-SE" dirty="0"/>
              <a:t> (billigast, ej ombokningsbar) och </a:t>
            </a:r>
            <a:r>
              <a:rPr lang="sv-SE" b="1" dirty="0" err="1"/>
              <a:t>Flexi</a:t>
            </a:r>
            <a:r>
              <a:rPr lang="sv-SE" dirty="0"/>
              <a:t> (dyrare, ombokningsbar). Grafen visar hur biljettpriserna varierar över veckor under perioden.</a:t>
            </a:r>
          </a:p>
          <a:p>
            <a:endParaRPr lang="sv-SE" dirty="0"/>
          </a:p>
          <a:p>
            <a:pPr marL="171450" indent="-171450">
              <a:buFont typeface="Arial" panose="020B0604020202020204" pitchFamily="34" charset="0"/>
              <a:buChar char="•"/>
            </a:pPr>
            <a:r>
              <a:rPr lang="sv-SE" dirty="0"/>
              <a:t>Den </a:t>
            </a:r>
            <a:r>
              <a:rPr lang="sv-SE" b="1" dirty="0"/>
              <a:t>lägsta vägd medelprisnivån</a:t>
            </a:r>
            <a:r>
              <a:rPr lang="sv-SE" dirty="0"/>
              <a:t> (Mini, </a:t>
            </a:r>
            <a:r>
              <a:rPr lang="sv-SE" dirty="0" err="1"/>
              <a:t>mittsalong</a:t>
            </a:r>
            <a:r>
              <a:rPr lang="sv-SE" dirty="0"/>
              <a:t>) ligger runt </a:t>
            </a:r>
            <a:r>
              <a:rPr lang="sv-SE" b="1" dirty="0"/>
              <a:t>2 534 kr</a:t>
            </a:r>
            <a:r>
              <a:rPr lang="sv-SE" dirty="0"/>
              <a:t>.</a:t>
            </a:r>
          </a:p>
          <a:p>
            <a:pPr marL="171450" indent="-171450">
              <a:buFont typeface="Arial" panose="020B0604020202020204" pitchFamily="34" charset="0"/>
              <a:buChar char="•"/>
            </a:pPr>
            <a:r>
              <a:rPr lang="sv-SE" dirty="0"/>
              <a:t>Den </a:t>
            </a:r>
            <a:r>
              <a:rPr lang="sv-SE" b="1" dirty="0"/>
              <a:t>högsta vägd medelprisnivån</a:t>
            </a:r>
            <a:r>
              <a:rPr lang="sv-SE" dirty="0"/>
              <a:t> (</a:t>
            </a:r>
            <a:r>
              <a:rPr lang="sv-SE" dirty="0" err="1"/>
              <a:t>Flexi</a:t>
            </a:r>
            <a:r>
              <a:rPr lang="sv-SE" dirty="0"/>
              <a:t>, försalong) ligger runt </a:t>
            </a:r>
            <a:r>
              <a:rPr lang="sv-SE" b="1" dirty="0"/>
              <a:t>3 261 kr</a:t>
            </a:r>
            <a:r>
              <a:rPr lang="sv-SE" dirty="0"/>
              <a:t>.</a:t>
            </a:r>
            <a:br>
              <a:rPr lang="sv-SE" dirty="0"/>
            </a:br>
            <a:endParaRPr lang="sv-SE" dirty="0"/>
          </a:p>
          <a:p>
            <a:r>
              <a:rPr lang="sv-SE" dirty="0"/>
              <a:t>Prisnivåerna är alltså relativt stabila under perioden, men med ett tydligt spann på cirka </a:t>
            </a:r>
            <a:r>
              <a:rPr lang="sv-SE" b="1" dirty="0"/>
              <a:t>700 kr</a:t>
            </a:r>
            <a:r>
              <a:rPr lang="sv-SE" dirty="0"/>
              <a:t> mellan billigaste och dyraste alternativet för samma resa. Familjens kvar att leva på-belopp (KALP) anges till </a:t>
            </a:r>
            <a:r>
              <a:rPr lang="sv-SE" b="1" dirty="0"/>
              <a:t>4 339 kr</a:t>
            </a:r>
            <a:r>
              <a:rPr lang="sv-SE" dirty="0"/>
              <a:t>, vilket används som referens för hur stor del av hushållsekonomin resan utgör.</a:t>
            </a:r>
          </a:p>
          <a:p>
            <a:endParaRPr lang="sv-SE" dirty="0"/>
          </a:p>
          <a:p>
            <a:endParaRPr lang="sv-SE" dirty="0"/>
          </a:p>
          <a:p>
            <a:r>
              <a:rPr lang="sv-SE" b="1" dirty="0"/>
              <a:t>Vad innebär detta för Gotland?</a:t>
            </a:r>
            <a:br>
              <a:rPr lang="sv-SE" dirty="0"/>
            </a:br>
            <a:endParaRPr lang="sv-SE" dirty="0"/>
          </a:p>
          <a:p>
            <a:r>
              <a:rPr lang="sv-SE" dirty="0"/>
              <a:t>För en gotländsk familj är färjeresan till fastlandet en betydande kostnad, särskilt när bilen tas med.</a:t>
            </a:r>
          </a:p>
          <a:p>
            <a:endParaRPr lang="sv-SE" dirty="0"/>
          </a:p>
          <a:p>
            <a:pPr marL="171450" indent="-171450">
              <a:buFont typeface="Arial" panose="020B0604020202020204" pitchFamily="34" charset="0"/>
              <a:buChar char="•"/>
            </a:pPr>
            <a:r>
              <a:rPr lang="sv-SE" dirty="0"/>
              <a:t>En resa på omkring 2 500–3 300 kr motsvarar </a:t>
            </a:r>
            <a:r>
              <a:rPr lang="sv-SE" b="1" dirty="0"/>
              <a:t>över hälften av hushållets kvar att leva på-belopp (KALP)</a:t>
            </a:r>
            <a:r>
              <a:rPr lang="sv-SE" dirty="0"/>
              <a:t> efter en månad.</a:t>
            </a:r>
          </a:p>
          <a:p>
            <a:pPr marL="171450" indent="-171450">
              <a:buFont typeface="Arial" panose="020B0604020202020204" pitchFamily="34" charset="0"/>
              <a:buChar char="•"/>
            </a:pPr>
            <a:r>
              <a:rPr lang="sv-SE" dirty="0"/>
              <a:t>Det visar att </a:t>
            </a:r>
            <a:r>
              <a:rPr lang="sv-SE" b="1" dirty="0"/>
              <a:t>reskostnaden kan vara en reell ekonomisk tröskel</a:t>
            </a:r>
            <a:r>
              <a:rPr lang="sv-SE" dirty="0"/>
              <a:t>, särskilt för familjer med medel- eller låginkomst.</a:t>
            </a:r>
          </a:p>
          <a:p>
            <a:pPr marL="171450" indent="-171450">
              <a:buFont typeface="Arial" panose="020B0604020202020204" pitchFamily="34" charset="0"/>
              <a:buChar char="•"/>
            </a:pPr>
            <a:r>
              <a:rPr lang="sv-SE" dirty="0"/>
              <a:t>Eftersom perioden avser lågsäsong (oktober–december) antyder den stabila prisnivån att även utanför högsäsong är prisnivån relativt hög för familjer.</a:t>
            </a:r>
          </a:p>
          <a:p>
            <a:endParaRPr lang="sv-SE" dirty="0"/>
          </a:p>
          <a:p>
            <a:r>
              <a:rPr lang="sv-SE" dirty="0"/>
              <a:t>För Gotland innebär detta att färjepriserna riskerar att begränsa vardaglig rörlighet, särskilt för familjer som vill resa till fastlandet för fritid, inköp, besök eller idrottsaktiviteter. Det stärker bilden av att </a:t>
            </a:r>
            <a:r>
              <a:rPr lang="sv-SE" b="1" dirty="0"/>
              <a:t>tillgängligheten till fastlandet är ekonomiskt betingad</a:t>
            </a:r>
            <a:r>
              <a:rPr lang="sv-SE" dirty="0"/>
              <a:t>, vilket påverkar likvärdigheten i möjligheten att delta i samhällsliv, kultur och fritid.</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84664-4185-47B7-B907-643E587319CA}"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46871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Vad säger bilden?</a:t>
            </a:r>
            <a:br>
              <a:rPr lang="sv-SE" dirty="0"/>
            </a:br>
            <a:endParaRPr lang="sv-SE" dirty="0"/>
          </a:p>
          <a:p>
            <a:r>
              <a:rPr lang="sv-SE" dirty="0"/>
              <a:t>Bilden visar hur stor del av en gotländsk familjs kvar att leva på-belopp (KALP) som går till en färjeresa tur och retur mellan Visby och Nynäshamn. Resultatet bygger på vägt medelvärde för tre biljettyper: </a:t>
            </a:r>
            <a:r>
              <a:rPr lang="sv-SE" b="1" dirty="0"/>
              <a:t>Mini</a:t>
            </a:r>
            <a:r>
              <a:rPr lang="sv-SE" dirty="0"/>
              <a:t>, </a:t>
            </a:r>
            <a:r>
              <a:rPr lang="sv-SE" b="1" dirty="0" err="1"/>
              <a:t>Flexi</a:t>
            </a:r>
            <a:r>
              <a:rPr lang="sv-SE" dirty="0"/>
              <a:t> och </a:t>
            </a:r>
            <a:r>
              <a:rPr lang="sv-SE" b="1" dirty="0"/>
              <a:t>Kupé</a:t>
            </a:r>
            <a:r>
              <a:rPr lang="sv-SE" dirty="0"/>
              <a:t>.</a:t>
            </a:r>
          </a:p>
          <a:p>
            <a:pPr marL="171450" indent="-171450">
              <a:buFont typeface="Arial" panose="020B0604020202020204" pitchFamily="34" charset="0"/>
              <a:buChar char="•"/>
            </a:pPr>
            <a:r>
              <a:rPr lang="sv-SE" dirty="0"/>
              <a:t>För </a:t>
            </a:r>
            <a:r>
              <a:rPr lang="sv-SE" b="1" dirty="0"/>
              <a:t>Mini</a:t>
            </a:r>
            <a:r>
              <a:rPr lang="sv-SE" dirty="0"/>
              <a:t> går </a:t>
            </a:r>
            <a:r>
              <a:rPr lang="sv-SE" b="1" dirty="0"/>
              <a:t>60 %</a:t>
            </a:r>
            <a:r>
              <a:rPr lang="sv-SE" dirty="0"/>
              <a:t> av hushållets kvar att leva på-belopp till resan, och </a:t>
            </a:r>
            <a:r>
              <a:rPr lang="sv-SE" b="1" dirty="0"/>
              <a:t>40 %</a:t>
            </a:r>
            <a:r>
              <a:rPr lang="sv-SE" dirty="0"/>
              <a:t> återstår efteråt.</a:t>
            </a:r>
          </a:p>
          <a:p>
            <a:pPr marL="171450" indent="-171450">
              <a:buFont typeface="Arial" panose="020B0604020202020204" pitchFamily="34" charset="0"/>
              <a:buChar char="•"/>
            </a:pPr>
            <a:r>
              <a:rPr lang="sv-SE" dirty="0"/>
              <a:t>För </a:t>
            </a:r>
            <a:r>
              <a:rPr lang="sv-SE" b="1" dirty="0" err="1"/>
              <a:t>Flexi</a:t>
            </a:r>
            <a:r>
              <a:rPr lang="sv-SE" dirty="0"/>
              <a:t> går </a:t>
            </a:r>
            <a:r>
              <a:rPr lang="sv-SE" b="1" dirty="0"/>
              <a:t>72 %</a:t>
            </a:r>
            <a:r>
              <a:rPr lang="sv-SE" dirty="0"/>
              <a:t> till resan, och </a:t>
            </a:r>
            <a:r>
              <a:rPr lang="sv-SE" b="1" dirty="0"/>
              <a:t>28 %</a:t>
            </a:r>
            <a:r>
              <a:rPr lang="sv-SE" dirty="0"/>
              <a:t> återstår.</a:t>
            </a:r>
          </a:p>
          <a:p>
            <a:pPr marL="171450" indent="-171450">
              <a:buFont typeface="Arial" panose="020B0604020202020204" pitchFamily="34" charset="0"/>
              <a:buChar char="•"/>
            </a:pPr>
            <a:r>
              <a:rPr lang="sv-SE" dirty="0"/>
              <a:t>För </a:t>
            </a:r>
            <a:r>
              <a:rPr lang="sv-SE" b="1" dirty="0"/>
              <a:t>Kupé</a:t>
            </a:r>
            <a:r>
              <a:rPr lang="sv-SE" dirty="0"/>
              <a:t>, som är det dyraste alternativet, går </a:t>
            </a:r>
            <a:r>
              <a:rPr lang="sv-SE" b="1" dirty="0"/>
              <a:t>81 %</a:t>
            </a:r>
            <a:r>
              <a:rPr lang="sv-SE" dirty="0"/>
              <a:t> till resan, och endast </a:t>
            </a:r>
            <a:r>
              <a:rPr lang="sv-SE" b="1" dirty="0"/>
              <a:t>19 %</a:t>
            </a:r>
            <a:r>
              <a:rPr lang="sv-SE" dirty="0"/>
              <a:t> av hushållets utrymme återstår.</a:t>
            </a:r>
          </a:p>
          <a:p>
            <a:br>
              <a:rPr lang="sv-SE" dirty="0"/>
            </a:br>
            <a:endParaRPr lang="sv-SE" dirty="0"/>
          </a:p>
          <a:p>
            <a:r>
              <a:rPr lang="sv-SE" b="1" dirty="0"/>
              <a:t>Vad innebär detta för Gotland?</a:t>
            </a:r>
            <a:br>
              <a:rPr lang="sv-SE" dirty="0"/>
            </a:br>
            <a:endParaRPr lang="sv-SE" dirty="0"/>
          </a:p>
          <a:p>
            <a:r>
              <a:rPr lang="sv-SE" dirty="0"/>
              <a:t>För en genomsnittlig gotländsk familj innebär en färjeresa till fastlandet en </a:t>
            </a:r>
            <a:r>
              <a:rPr lang="sv-SE" b="1" dirty="0"/>
              <a:t>mycket stor ekonomisk påfrestning</a:t>
            </a:r>
            <a:r>
              <a:rPr lang="sv-SE" dirty="0"/>
              <a:t>, även under lågsäsong. Även den billigaste biljettypen innebär att </a:t>
            </a:r>
            <a:r>
              <a:rPr lang="sv-SE" b="1" dirty="0"/>
              <a:t>mer än hälften av familjens kvarvarande månadsbudget</a:t>
            </a:r>
            <a:r>
              <a:rPr lang="sv-SE" dirty="0"/>
              <a:t> förbrukas på en enda resa. För de dyrare alternativen, som ofta behövs för flexibilitet eller längre vistelser, återstår bara en bråkdel av hushållets ekonomiska utrymme.</a:t>
            </a:r>
          </a:p>
          <a:p>
            <a:endParaRPr lang="sv-SE" dirty="0"/>
          </a:p>
          <a:p>
            <a:r>
              <a:rPr lang="sv-SE" dirty="0"/>
              <a:t>Detta visar att tillgängligheten till fastlandet inte bara handlar om antal avgångar eller restid – utan i hög grad om </a:t>
            </a:r>
            <a:r>
              <a:rPr lang="sv-SE" b="1" dirty="0"/>
              <a:t>ekonomisk tillgänglighet</a:t>
            </a:r>
            <a:r>
              <a:rPr lang="sv-SE" dirty="0"/>
              <a:t>. Höga resekostnader begränsar familjers möjligheter att resa för fritid, besök, inköp eller vårdresor och riskerar att förstärka känslan av avstånd. För Gotland innebär detta ett växande behov av </a:t>
            </a:r>
            <a:r>
              <a:rPr lang="sv-SE" b="1" dirty="0"/>
              <a:t>åtgärder som säkerställer rimliga och jämlika resevillkor</a:t>
            </a:r>
            <a:r>
              <a:rPr lang="sv-SE" dirty="0"/>
              <a:t>, i linje med principen om att färjan ska fungera som Gotlands landsväg.</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84664-4185-47B7-B907-643E587319CA}"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75741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defTabSz="947958">
              <a:defRPr/>
            </a:pPr>
            <a:fld id="{CC79BB3C-4059-4C49-B0F4-B14F8514F76E}" type="slidenum">
              <a:rPr lang="sv-SE">
                <a:solidFill>
                  <a:prstClr val="black"/>
                </a:solidFill>
                <a:latin typeface="Calibri" panose="020F0502020204030204"/>
              </a:rPr>
              <a:pPr defTabSz="947958">
                <a:defRPr/>
              </a:pPr>
              <a:t>7</a:t>
            </a:fld>
            <a:endParaRPr lang="sv-SE">
              <a:solidFill>
                <a:prstClr val="black"/>
              </a:solidFill>
              <a:latin typeface="Calibri" panose="020F0502020204030204"/>
            </a:endParaRPr>
          </a:p>
        </p:txBody>
      </p:sp>
    </p:spTree>
    <p:extLst>
      <p:ext uri="{BB962C8B-B14F-4D97-AF65-F5344CB8AC3E}">
        <p14:creationId xmlns:p14="http://schemas.microsoft.com/office/powerpoint/2010/main" val="1309054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Vad säger bilden?</a:t>
            </a:r>
            <a:br>
              <a:rPr lang="sv-SE" dirty="0"/>
            </a:br>
            <a:r>
              <a:rPr lang="sv-SE" dirty="0"/>
              <a:t>Bilden visar underlaget för en jämförande beräkning av en resa till Stockholm för en gotländsk familj – två vuxna och två barn – under perioden 14–18 juli 2025. Syftet är att kunna jämföra färdmedelskostnader på ett likvärdigt sätt mellan olika orter och transportslag.</a:t>
            </a:r>
          </a:p>
          <a:p>
            <a:endParaRPr lang="sv-SE" dirty="0"/>
          </a:p>
          <a:p>
            <a:r>
              <a:rPr lang="sv-SE" dirty="0"/>
              <a:t>Resan utgår från Visby och jämförs med motsvarande avstånd från orter på fastlandet (Linköping, Örebro och Smedjebacken) till Stockholm. För Gotland ingår både färjeavståndet (14,6 mil) och bilsträckan (5,8 mil), totalt 20,4 mil.</a:t>
            </a:r>
          </a:p>
          <a:p>
            <a:endParaRPr lang="sv-SE" dirty="0"/>
          </a:p>
          <a:p>
            <a:r>
              <a:rPr lang="sv-SE" dirty="0"/>
              <a:t>För att möjliggöra en rättvis jämförelse används </a:t>
            </a:r>
            <a:r>
              <a:rPr lang="sv-SE" b="1" dirty="0"/>
              <a:t>biljettypen med avbokning och full återbetalning</a:t>
            </a:r>
            <a:r>
              <a:rPr lang="sv-SE" dirty="0"/>
              <a:t>, eftersom det motsvarar den frihet man har när man reser med bil. På så sätt kan analysen visa </a:t>
            </a:r>
            <a:r>
              <a:rPr lang="sv-SE" b="1" dirty="0"/>
              <a:t>värdet av att kunna välja bilen som färdmedel</a:t>
            </a:r>
            <a:r>
              <a:rPr lang="sv-SE" dirty="0"/>
              <a:t> – symbolen för fri rörlighet och tillgång till vår ”landsväg”, det vill säga färjeförbindelsen till fastlandet.</a:t>
            </a:r>
          </a:p>
          <a:p>
            <a:endParaRPr lang="sv-SE" dirty="0"/>
          </a:p>
        </p:txBody>
      </p:sp>
      <p:sp>
        <p:nvSpPr>
          <p:cNvPr id="4" name="Platshållare för bildnummer 3"/>
          <p:cNvSpPr>
            <a:spLocks noGrp="1"/>
          </p:cNvSpPr>
          <p:nvPr>
            <p:ph type="sldNum" sz="quarter" idx="5"/>
          </p:nvPr>
        </p:nvSpPr>
        <p:spPr/>
        <p:txBody>
          <a:bodyPr/>
          <a:lstStyle/>
          <a:p>
            <a:pPr defTabSz="947958">
              <a:defRPr/>
            </a:pPr>
            <a:fld id="{93084664-4185-47B7-B907-643E587319CA}" type="slidenum">
              <a:rPr lang="sv-SE">
                <a:solidFill>
                  <a:prstClr val="black"/>
                </a:solidFill>
                <a:latin typeface="Aptos" panose="02110004020202020204"/>
              </a:rPr>
              <a:pPr defTabSz="947958">
                <a:defRPr/>
              </a:pPr>
              <a:t>8</a:t>
            </a:fld>
            <a:endParaRPr lang="sv-SE">
              <a:solidFill>
                <a:prstClr val="black"/>
              </a:solidFill>
              <a:latin typeface="Aptos" panose="02110004020202020204"/>
            </a:endParaRPr>
          </a:p>
        </p:txBody>
      </p:sp>
    </p:spTree>
    <p:extLst>
      <p:ext uri="{BB962C8B-B14F-4D97-AF65-F5344CB8AC3E}">
        <p14:creationId xmlns:p14="http://schemas.microsoft.com/office/powerpoint/2010/main" val="1727115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Vad säger bilden?</a:t>
            </a:r>
            <a:br>
              <a:rPr lang="sv-SE" dirty="0"/>
            </a:br>
            <a:endParaRPr lang="sv-SE" dirty="0"/>
          </a:p>
          <a:p>
            <a:r>
              <a:rPr lang="sv-SE" dirty="0"/>
              <a:t>Bilden visar en jämförelse mellan olika färdsätt till Stockholm för en familj på Gotland och från tre jämförbara fastlandsorter (Linköping, Örebro och Smedjebacken).</a:t>
            </a:r>
          </a:p>
          <a:p>
            <a:pPr marL="171450" indent="-171450">
              <a:buFont typeface="Arial" panose="020B0604020202020204" pitchFamily="34" charset="0"/>
              <a:buChar char="•"/>
            </a:pPr>
            <a:r>
              <a:rPr lang="sv-SE" dirty="0"/>
              <a:t>För </a:t>
            </a:r>
            <a:r>
              <a:rPr lang="sv-SE" b="1" dirty="0"/>
              <a:t>Gotland (färja + bil)</a:t>
            </a:r>
            <a:r>
              <a:rPr lang="sv-SE" dirty="0"/>
              <a:t> är den </a:t>
            </a:r>
            <a:r>
              <a:rPr lang="sv-SE" b="1" dirty="0"/>
              <a:t>totala kostnaden 3 920 kr</a:t>
            </a:r>
            <a:r>
              <a:rPr lang="sv-SE" dirty="0"/>
              <a:t> och </a:t>
            </a:r>
            <a:r>
              <a:rPr lang="sv-SE" b="1" dirty="0"/>
              <a:t>restiden 8 timmar</a:t>
            </a:r>
            <a:r>
              <a:rPr lang="sv-SE" dirty="0"/>
              <a:t>.</a:t>
            </a:r>
          </a:p>
          <a:p>
            <a:pPr marL="171450" indent="-171450">
              <a:buFont typeface="Arial" panose="020B0604020202020204" pitchFamily="34" charset="0"/>
              <a:buChar char="•"/>
            </a:pPr>
            <a:r>
              <a:rPr lang="sv-SE" dirty="0"/>
              <a:t>För </a:t>
            </a:r>
            <a:r>
              <a:rPr lang="sv-SE" b="1" dirty="0"/>
              <a:t>långfärdsbuss</a:t>
            </a:r>
            <a:r>
              <a:rPr lang="sv-SE" dirty="0"/>
              <a:t> är kostnaden </a:t>
            </a:r>
            <a:r>
              <a:rPr lang="sv-SE" b="1" dirty="0"/>
              <a:t>1 646 kr</a:t>
            </a:r>
            <a:r>
              <a:rPr lang="sv-SE" dirty="0"/>
              <a:t> och restiden </a:t>
            </a:r>
            <a:r>
              <a:rPr lang="sv-SE" b="1" dirty="0"/>
              <a:t>5 timmar och 20 minuter</a:t>
            </a:r>
            <a:r>
              <a:rPr lang="sv-SE" dirty="0"/>
              <a:t>.</a:t>
            </a:r>
          </a:p>
          <a:p>
            <a:pPr marL="171450" indent="-171450">
              <a:buFont typeface="Arial" panose="020B0604020202020204" pitchFamily="34" charset="0"/>
              <a:buChar char="•"/>
            </a:pPr>
            <a:r>
              <a:rPr lang="sv-SE" dirty="0"/>
              <a:t>För </a:t>
            </a:r>
            <a:r>
              <a:rPr lang="sv-SE" b="1" dirty="0"/>
              <a:t>tåg</a:t>
            </a:r>
            <a:r>
              <a:rPr lang="sv-SE" dirty="0"/>
              <a:t> är kostnaden </a:t>
            </a:r>
            <a:r>
              <a:rPr lang="sv-SE" b="1" dirty="0"/>
              <a:t>2 160 kr</a:t>
            </a:r>
            <a:r>
              <a:rPr lang="sv-SE" dirty="0"/>
              <a:t> och restiden </a:t>
            </a:r>
            <a:r>
              <a:rPr lang="sv-SE" b="1" dirty="0"/>
              <a:t>3 timmar och 54 minuter</a:t>
            </a:r>
            <a:r>
              <a:rPr lang="sv-SE" dirty="0"/>
              <a:t>.</a:t>
            </a:r>
          </a:p>
          <a:p>
            <a:pPr marL="171450" indent="-171450">
              <a:buFont typeface="Arial" panose="020B0604020202020204" pitchFamily="34" charset="0"/>
              <a:buChar char="•"/>
            </a:pPr>
            <a:r>
              <a:rPr lang="sv-SE" dirty="0"/>
              <a:t>För </a:t>
            </a:r>
            <a:r>
              <a:rPr lang="sv-SE" b="1" dirty="0"/>
              <a:t>bil från fastlandet</a:t>
            </a:r>
            <a:r>
              <a:rPr lang="sv-SE" dirty="0"/>
              <a:t> är kostnaden </a:t>
            </a:r>
            <a:r>
              <a:rPr lang="sv-SE" b="1" dirty="0"/>
              <a:t>1 030 kr</a:t>
            </a:r>
            <a:r>
              <a:rPr lang="sv-SE" dirty="0"/>
              <a:t> och restiden </a:t>
            </a:r>
            <a:r>
              <a:rPr lang="sv-SE" b="1" dirty="0"/>
              <a:t>5 timmar och 8 minuter</a:t>
            </a:r>
            <a:r>
              <a:rPr lang="sv-SE" dirty="0"/>
              <a:t>.</a:t>
            </a:r>
          </a:p>
          <a:p>
            <a:endParaRPr lang="sv-SE" dirty="0"/>
          </a:p>
          <a:p>
            <a:r>
              <a:rPr lang="sv-SE" dirty="0"/>
              <a:t>Det betyder att gotlänningen som ska resa till huvudstaden får både </a:t>
            </a:r>
            <a:r>
              <a:rPr lang="sv-SE" b="1" dirty="0"/>
              <a:t>högst kostnad och längst restid</a:t>
            </a:r>
            <a:r>
              <a:rPr lang="sv-SE" dirty="0"/>
              <a:t>, trots liknande geografiskt avstånd.</a:t>
            </a:r>
          </a:p>
          <a:p>
            <a:endParaRPr lang="sv-SE" dirty="0"/>
          </a:p>
          <a:p>
            <a:endParaRPr lang="sv-SE" dirty="0"/>
          </a:p>
          <a:p>
            <a:r>
              <a:rPr lang="sv-SE" b="1" dirty="0"/>
              <a:t>Vad innebär detta för Gotland?</a:t>
            </a:r>
            <a:br>
              <a:rPr lang="sv-SE" dirty="0"/>
            </a:br>
            <a:endParaRPr lang="sv-SE" dirty="0"/>
          </a:p>
          <a:p>
            <a:r>
              <a:rPr lang="sv-SE" dirty="0"/>
              <a:t>Jämförelsen visar att färjan i praktiken innebär en </a:t>
            </a:r>
            <a:r>
              <a:rPr lang="sv-SE" b="1" dirty="0"/>
              <a:t>ekonomisk och tidsmässig barriär</a:t>
            </a:r>
            <a:r>
              <a:rPr lang="sv-SE" dirty="0"/>
              <a:t> för gotlänningar. Resan till Stockholm kostar nästan </a:t>
            </a:r>
            <a:r>
              <a:rPr lang="sv-SE" b="1" dirty="0"/>
              <a:t>fyra gånger mer</a:t>
            </a:r>
            <a:r>
              <a:rPr lang="sv-SE" dirty="0"/>
              <a:t> än motsvarande bilresa från fastlandet och tar flera timmar längre tid.</a:t>
            </a:r>
          </a:p>
          <a:p>
            <a:endParaRPr lang="sv-SE" dirty="0"/>
          </a:p>
          <a:p>
            <a:r>
              <a:rPr lang="sv-SE" dirty="0"/>
              <a:t>Det gör att Gotland, trots korta faktiska avstånd, kan upplevas som </a:t>
            </a:r>
            <a:r>
              <a:rPr lang="sv-SE" b="1" dirty="0"/>
              <a:t>betydligt mer isolerat</a:t>
            </a:r>
            <a:r>
              <a:rPr lang="sv-SE" dirty="0"/>
              <a:t> än andra delar av landet. Denna skillnad påverkar inte bara enskilda hushåll, utan även företag, kompetensförsörjning och tillgången till service och kultur. För att uppnå jämlika villkor krävs därför transportpolitiska lösningar som </a:t>
            </a:r>
            <a:r>
              <a:rPr lang="sv-SE" b="1" dirty="0"/>
              <a:t>minskar kostnads- och tidsklyftan</a:t>
            </a:r>
            <a:r>
              <a:rPr lang="sv-SE" dirty="0"/>
              <a:t> mellan Gotland och fastlandet.</a:t>
            </a:r>
          </a:p>
          <a:p>
            <a:endParaRPr lang="sv-SE" dirty="0"/>
          </a:p>
        </p:txBody>
      </p:sp>
      <p:sp>
        <p:nvSpPr>
          <p:cNvPr id="4" name="Platshållare för bildnummer 3"/>
          <p:cNvSpPr>
            <a:spLocks noGrp="1"/>
          </p:cNvSpPr>
          <p:nvPr>
            <p:ph type="sldNum" sz="quarter" idx="5"/>
          </p:nvPr>
        </p:nvSpPr>
        <p:spPr/>
        <p:txBody>
          <a:bodyPr/>
          <a:lstStyle/>
          <a:p>
            <a:fld id="{93084664-4185-47B7-B907-643E587319CA}" type="slidenum">
              <a:rPr lang="sv-SE" smtClean="0"/>
              <a:t>9</a:t>
            </a:fld>
            <a:endParaRPr lang="sv-SE"/>
          </a:p>
        </p:txBody>
      </p:sp>
    </p:spTree>
    <p:extLst>
      <p:ext uri="{BB962C8B-B14F-4D97-AF65-F5344CB8AC3E}">
        <p14:creationId xmlns:p14="http://schemas.microsoft.com/office/powerpoint/2010/main" val="905512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Textsida hel">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29FEE55-1C6C-5D41-C366-A8F1D1F1D516}"/>
              </a:ext>
            </a:extLst>
          </p:cNvPr>
          <p:cNvSpPr/>
          <p:nvPr userDrawn="1"/>
        </p:nvSpPr>
        <p:spPr>
          <a:xfrm>
            <a:off x="0" y="1547664"/>
            <a:ext cx="1547664" cy="2749692"/>
          </a:xfrm>
          <a:prstGeom prst="rect">
            <a:avLst/>
          </a:prstGeom>
          <a:solidFill>
            <a:schemeClr val="accent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Rektangel 2">
            <a:extLst>
              <a:ext uri="{FF2B5EF4-FFF2-40B4-BE49-F238E27FC236}">
                <a16:creationId xmlns:a16="http://schemas.microsoft.com/office/drawing/2014/main" id="{D45EB30F-03C7-92E1-093A-BAB705B75DA4}"/>
              </a:ext>
            </a:extLst>
          </p:cNvPr>
          <p:cNvSpPr/>
          <p:nvPr userDrawn="1"/>
        </p:nvSpPr>
        <p:spPr>
          <a:xfrm>
            <a:off x="0" y="0"/>
            <a:ext cx="1547664" cy="1547664"/>
          </a:xfrm>
          <a:prstGeom prst="rect">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Rektangel 3">
            <a:extLst>
              <a:ext uri="{FF2B5EF4-FFF2-40B4-BE49-F238E27FC236}">
                <a16:creationId xmlns:a16="http://schemas.microsoft.com/office/drawing/2014/main" id="{9AE86F95-4D63-4DD6-71B9-E3C9D0C7053A}"/>
              </a:ext>
            </a:extLst>
          </p:cNvPr>
          <p:cNvSpPr/>
          <p:nvPr userDrawn="1"/>
        </p:nvSpPr>
        <p:spPr>
          <a:xfrm>
            <a:off x="1547664" y="0"/>
            <a:ext cx="7596336" cy="4297356"/>
          </a:xfrm>
          <a:prstGeom prst="rect">
            <a:avLst/>
          </a:prstGeom>
          <a:solidFill>
            <a:schemeClr val="accent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Rubrik 1">
            <a:extLst>
              <a:ext uri="{FF2B5EF4-FFF2-40B4-BE49-F238E27FC236}">
                <a16:creationId xmlns:a16="http://schemas.microsoft.com/office/drawing/2014/main" id="{1A9D67FD-68EA-71D4-55BD-145A1C0F40E4}"/>
              </a:ext>
            </a:extLst>
          </p:cNvPr>
          <p:cNvSpPr>
            <a:spLocks noGrp="1"/>
          </p:cNvSpPr>
          <p:nvPr>
            <p:ph type="title" hasCustomPrompt="1"/>
          </p:nvPr>
        </p:nvSpPr>
        <p:spPr>
          <a:xfrm>
            <a:off x="2268415" y="771550"/>
            <a:ext cx="4391817" cy="1938300"/>
          </a:xfrm>
          <a:prstGeom prst="rect">
            <a:avLst/>
          </a:prstGeom>
        </p:spPr>
        <p:txBody>
          <a:bodyPr anchor="b"/>
          <a:lstStyle>
            <a:lvl1pPr>
              <a:defRPr sz="4400">
                <a:solidFill>
                  <a:schemeClr val="bg1"/>
                </a:solidFill>
                <a:latin typeface="+mj-lt"/>
              </a:defRPr>
            </a:lvl1pPr>
          </a:lstStyle>
          <a:p>
            <a:r>
              <a:rPr lang="sv-SE" dirty="0"/>
              <a:t>Titel</a:t>
            </a:r>
          </a:p>
        </p:txBody>
      </p:sp>
      <p:sp>
        <p:nvSpPr>
          <p:cNvPr id="11" name="Platshållare för text 6">
            <a:extLst>
              <a:ext uri="{FF2B5EF4-FFF2-40B4-BE49-F238E27FC236}">
                <a16:creationId xmlns:a16="http://schemas.microsoft.com/office/drawing/2014/main" id="{B80F6E8E-4093-4446-838B-B7FED0081254}"/>
              </a:ext>
            </a:extLst>
          </p:cNvPr>
          <p:cNvSpPr>
            <a:spLocks noGrp="1"/>
          </p:cNvSpPr>
          <p:nvPr>
            <p:ph type="body" sz="quarter" idx="13" hasCustomPrompt="1"/>
          </p:nvPr>
        </p:nvSpPr>
        <p:spPr>
          <a:xfrm>
            <a:off x="2267744" y="2910242"/>
            <a:ext cx="4392447" cy="787182"/>
          </a:xfrm>
          <a:prstGeom prst="rect">
            <a:avLst/>
          </a:prstGeom>
        </p:spPr>
        <p:txBody>
          <a:bodyPr>
            <a:normAutofit/>
          </a:bodyPr>
          <a:lstStyle>
            <a:lvl1pPr>
              <a:lnSpc>
                <a:spcPct val="125000"/>
              </a:lnSpc>
              <a:defRPr sz="1600">
                <a:solidFill>
                  <a:schemeClr val="bg1"/>
                </a:solidFill>
              </a:defRPr>
            </a:lvl1pPr>
          </a:lstStyle>
          <a:p>
            <a:pPr lvl="0"/>
            <a:r>
              <a:rPr lang="sv-SE" dirty="0"/>
              <a:t>Underrubrik</a:t>
            </a:r>
          </a:p>
        </p:txBody>
      </p:sp>
    </p:spTree>
    <p:extLst>
      <p:ext uri="{BB962C8B-B14F-4D97-AF65-F5344CB8AC3E}">
        <p14:creationId xmlns:p14="http://schemas.microsoft.com/office/powerpoint/2010/main" val="1124038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Rektangel 11"/>
          <p:cNvSpPr/>
          <p:nvPr userDrawn="1"/>
        </p:nvSpPr>
        <p:spPr>
          <a:xfrm>
            <a:off x="-1" y="0"/>
            <a:ext cx="489600" cy="490255"/>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3" name="Rektangel 12"/>
          <p:cNvSpPr/>
          <p:nvPr userDrawn="1"/>
        </p:nvSpPr>
        <p:spPr>
          <a:xfrm>
            <a:off x="-2" y="490255"/>
            <a:ext cx="489600" cy="4653245"/>
          </a:xfrm>
          <a:prstGeom prst="rect">
            <a:avLst/>
          </a:prstGeom>
          <a:solidFill>
            <a:srgbClr val="FFB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350400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004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2" y="490255"/>
            <a:ext cx="489600" cy="4653245"/>
          </a:xfrm>
          <a:prstGeom prst="rect">
            <a:avLst/>
          </a:prstGeom>
          <a:solidFill>
            <a:srgbClr val="00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848777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4" name="Rektangel 13"/>
          <p:cNvSpPr/>
          <p:nvPr userDrawn="1"/>
        </p:nvSpPr>
        <p:spPr>
          <a:xfrm>
            <a:off x="-1" y="0"/>
            <a:ext cx="489600" cy="490255"/>
          </a:xfrm>
          <a:prstGeom prst="rect">
            <a:avLst/>
          </a:prstGeom>
          <a:solidFill>
            <a:srgbClr val="004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5" name="Rektangel 14"/>
          <p:cNvSpPr/>
          <p:nvPr userDrawn="1"/>
        </p:nvSpPr>
        <p:spPr>
          <a:xfrm>
            <a:off x="-2" y="490255"/>
            <a:ext cx="489600" cy="4653245"/>
          </a:xfrm>
          <a:prstGeom prst="rect">
            <a:avLst/>
          </a:prstGeom>
          <a:solidFill>
            <a:srgbClr val="00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222659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37621351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Rektangel 11"/>
          <p:cNvSpPr/>
          <p:nvPr userDrawn="1"/>
        </p:nvSpPr>
        <p:spPr>
          <a:xfrm>
            <a:off x="-1" y="0"/>
            <a:ext cx="489600" cy="49025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3" name="Rektangel 12"/>
          <p:cNvSpPr/>
          <p:nvPr userDrawn="1"/>
        </p:nvSpPr>
        <p:spPr>
          <a:xfrm>
            <a:off x="-1" y="490255"/>
            <a:ext cx="489600" cy="4653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4157155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Helbild med bildtext">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0" y="0"/>
            <a:ext cx="9144000" cy="5143500"/>
          </a:xfrm>
          <a:prstGeom prst="rect">
            <a:avLst/>
          </a:prstGeom>
        </p:spPr>
        <p:txBody>
          <a:bodyPr lIns="180000" tIns="180000" rIns="108000">
            <a:normAutofit/>
          </a:bodyPr>
          <a:lstStyle>
            <a:lvl1pPr marL="0" indent="0" algn="ctr">
              <a:buNone/>
              <a:defRPr sz="20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6" name="textruta 5"/>
          <p:cNvSpPr txBox="1"/>
          <p:nvPr userDrawn="1"/>
        </p:nvSpPr>
        <p:spPr>
          <a:xfrm>
            <a:off x="1691680" y="1275606"/>
            <a:ext cx="4248472" cy="1080120"/>
          </a:xfrm>
          <a:prstGeom prst="rect">
            <a:avLst/>
          </a:prstGeom>
        </p:spPr>
        <p:txBody>
          <a:bodyPr vert="horz" wrap="square" lIns="0" tIns="0" rIns="0" bIns="0" rtlCol="0" anchor="b" anchorCtr="0">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sv-SE" sz="1050" b="0" i="0" u="none" strike="noStrike" kern="1200" cap="none" spc="0" normalizeH="0" baseline="0" noProof="0" dirty="0">
              <a:ln>
                <a:noFill/>
              </a:ln>
              <a:solidFill>
                <a:schemeClr val="tx1"/>
              </a:solidFill>
              <a:effectLst/>
              <a:uLnTx/>
              <a:uFillTx/>
              <a:latin typeface="+mj-lt"/>
              <a:ea typeface="+mj-ea"/>
              <a:cs typeface="+mj-cs"/>
            </a:endParaRPr>
          </a:p>
        </p:txBody>
      </p:sp>
      <p:sp>
        <p:nvSpPr>
          <p:cNvPr id="12" name="Platshållare för text 2"/>
          <p:cNvSpPr>
            <a:spLocks noGrp="1"/>
          </p:cNvSpPr>
          <p:nvPr>
            <p:ph type="body" sz="half" idx="2" hasCustomPrompt="1"/>
          </p:nvPr>
        </p:nvSpPr>
        <p:spPr>
          <a:xfrm>
            <a:off x="0" y="2708772"/>
            <a:ext cx="4932548" cy="1060112"/>
          </a:xfrm>
          <a:prstGeom prst="rect">
            <a:avLst/>
          </a:prstGeom>
          <a:solidFill>
            <a:schemeClr val="accent6">
              <a:alpha val="90000"/>
            </a:schemeClr>
          </a:solidFill>
        </p:spPr>
        <p:txBody>
          <a:bodyPr lIns="360000" tIns="108000" rIns="360000" bIns="108000" anchor="ctr" anchorCtr="0"/>
          <a:lstStyle>
            <a:lvl1pPr>
              <a:defRPr sz="1600">
                <a:solidFill>
                  <a:schemeClr val="bg1"/>
                </a:solidFill>
                <a:latin typeface="+mn-lt"/>
              </a:defRPr>
            </a:lvl1pPr>
          </a:lstStyle>
          <a:p>
            <a:pPr lvl="0"/>
            <a:r>
              <a:rPr lang="sv-SE" dirty="0"/>
              <a:t>Skriv text här</a:t>
            </a:r>
          </a:p>
        </p:txBody>
      </p:sp>
      <p:sp>
        <p:nvSpPr>
          <p:cNvPr id="15" name="Platshållare för bild 5"/>
          <p:cNvSpPr>
            <a:spLocks noGrp="1"/>
          </p:cNvSpPr>
          <p:nvPr>
            <p:ph type="pic" sz="quarter" idx="12" hasCustomPrompt="1"/>
          </p:nvPr>
        </p:nvSpPr>
        <p:spPr>
          <a:xfrm>
            <a:off x="7524327" y="4440242"/>
            <a:ext cx="1262631" cy="488349"/>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Tree>
    <p:extLst>
      <p:ext uri="{BB962C8B-B14F-4D97-AF65-F5344CB8AC3E}">
        <p14:creationId xmlns:p14="http://schemas.microsoft.com/office/powerpoint/2010/main" val="958237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ild med text till höger">
    <p:spTree>
      <p:nvGrpSpPr>
        <p:cNvPr id="1" name=""/>
        <p:cNvGrpSpPr/>
        <p:nvPr/>
      </p:nvGrpSpPr>
      <p:grpSpPr>
        <a:xfrm>
          <a:off x="0" y="0"/>
          <a:ext cx="0" cy="0"/>
          <a:chOff x="0" y="0"/>
          <a:chExt cx="0" cy="0"/>
        </a:xfrm>
      </p:grpSpPr>
      <p:sp>
        <p:nvSpPr>
          <p:cNvPr id="5" name="Platshållare för text 2"/>
          <p:cNvSpPr>
            <a:spLocks noGrp="1"/>
          </p:cNvSpPr>
          <p:nvPr>
            <p:ph type="body" sz="half" idx="2"/>
          </p:nvPr>
        </p:nvSpPr>
        <p:spPr>
          <a:xfrm>
            <a:off x="5144400" y="0"/>
            <a:ext cx="3999600" cy="5143500"/>
          </a:xfrm>
          <a:prstGeom prst="rect">
            <a:avLst/>
          </a:prstGeom>
          <a:solidFill>
            <a:schemeClr val="accent5"/>
          </a:solidFill>
        </p:spPr>
        <p:txBody>
          <a:bodyPr lIns="360000" tIns="360000" rIns="360000" bIns="360000" anchor="t" anchorCtr="0"/>
          <a:lstStyle>
            <a:lvl1pPr defTabSz="540000">
              <a:tabLst>
                <a:tab pos="252000" algn="l"/>
              </a:tabLst>
              <a:defRPr sz="1800">
                <a:solidFill>
                  <a:schemeClr val="bg1"/>
                </a:solidFill>
                <a:latin typeface="+mn-lt"/>
              </a:defRPr>
            </a:lvl1pPr>
          </a:lstStyle>
          <a:p>
            <a:pPr lvl="0"/>
            <a:r>
              <a:rPr lang="sv-SE"/>
              <a:t>Redigera format för bakgrundstext</a:t>
            </a:r>
          </a:p>
        </p:txBody>
      </p:sp>
      <p:sp>
        <p:nvSpPr>
          <p:cNvPr id="11" name="Platshållare för bild 2"/>
          <p:cNvSpPr>
            <a:spLocks noGrp="1"/>
          </p:cNvSpPr>
          <p:nvPr>
            <p:ph type="pic" idx="10"/>
          </p:nvPr>
        </p:nvSpPr>
        <p:spPr>
          <a:xfrm>
            <a:off x="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0783" y="4389080"/>
            <a:ext cx="1396177" cy="539025"/>
          </a:xfrm>
          <a:prstGeom prst="rect">
            <a:avLst/>
          </a:prstGeom>
        </p:spPr>
      </p:pic>
    </p:spTree>
    <p:extLst>
      <p:ext uri="{BB962C8B-B14F-4D97-AF65-F5344CB8AC3E}">
        <p14:creationId xmlns:p14="http://schemas.microsoft.com/office/powerpoint/2010/main" val="1891129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ild med text till vänster">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399960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5" name="Platshållare för text 2"/>
          <p:cNvSpPr>
            <a:spLocks noGrp="1"/>
          </p:cNvSpPr>
          <p:nvPr>
            <p:ph type="body" sz="half" idx="2"/>
          </p:nvPr>
        </p:nvSpPr>
        <p:spPr>
          <a:xfrm>
            <a:off x="0" y="0"/>
            <a:ext cx="3999600" cy="5143500"/>
          </a:xfrm>
          <a:prstGeom prst="rect">
            <a:avLst/>
          </a:prstGeom>
          <a:solidFill>
            <a:schemeClr val="accent4"/>
          </a:solidFill>
        </p:spPr>
        <p:txBody>
          <a:bodyPr lIns="360000" tIns="360000" rIns="360000" bIns="360000" anchor="t" anchorCtr="0"/>
          <a:lstStyle>
            <a:lvl1pPr defTabSz="540000">
              <a:tabLst>
                <a:tab pos="252000" algn="l"/>
              </a:tabLst>
              <a:defRPr sz="1800">
                <a:solidFill>
                  <a:schemeClr val="bg1"/>
                </a:solidFill>
                <a:latin typeface="+mn-lt"/>
              </a:defRPr>
            </a:lvl1pPr>
          </a:lstStyle>
          <a:p>
            <a:pPr lvl="0"/>
            <a:r>
              <a:rPr lang="sv-SE"/>
              <a:t>Redigera format för bakgrundstext</a:t>
            </a:r>
          </a:p>
        </p:txBody>
      </p:sp>
      <p:sp>
        <p:nvSpPr>
          <p:cNvPr id="2" name="Platshållare för bild 5">
            <a:extLst>
              <a:ext uri="{FF2B5EF4-FFF2-40B4-BE49-F238E27FC236}">
                <a16:creationId xmlns:a16="http://schemas.microsoft.com/office/drawing/2014/main" id="{EF25AA32-54A3-1270-3F4A-FBD42E239C00}"/>
              </a:ext>
            </a:extLst>
          </p:cNvPr>
          <p:cNvSpPr>
            <a:spLocks noGrp="1"/>
          </p:cNvSpPr>
          <p:nvPr>
            <p:ph type="pic" sz="quarter" idx="12" hasCustomPrompt="1"/>
          </p:nvPr>
        </p:nvSpPr>
        <p:spPr>
          <a:xfrm>
            <a:off x="7524327" y="4440242"/>
            <a:ext cx="1262631" cy="488349"/>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Tree>
    <p:extLst>
      <p:ext uri="{BB962C8B-B14F-4D97-AF65-F5344CB8AC3E}">
        <p14:creationId xmlns:p14="http://schemas.microsoft.com/office/powerpoint/2010/main" val="821096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re bilder med bildtext">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2570400" y="0"/>
            <a:ext cx="65736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8" name="Platshållare för bild 2"/>
          <p:cNvSpPr>
            <a:spLocks noGrp="1"/>
          </p:cNvSpPr>
          <p:nvPr>
            <p:ph type="pic" idx="13"/>
          </p:nvPr>
        </p:nvSpPr>
        <p:spPr>
          <a:xfrm>
            <a:off x="0" y="-5461"/>
            <a:ext cx="2570400" cy="25704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10" name="Platshållare för bild 2"/>
          <p:cNvSpPr>
            <a:spLocks noGrp="1"/>
          </p:cNvSpPr>
          <p:nvPr>
            <p:ph type="pic" idx="14"/>
          </p:nvPr>
        </p:nvSpPr>
        <p:spPr>
          <a:xfrm>
            <a:off x="0" y="2564046"/>
            <a:ext cx="2570400" cy="2579453"/>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14" name="Platshållare för text 2"/>
          <p:cNvSpPr>
            <a:spLocks noGrp="1"/>
          </p:cNvSpPr>
          <p:nvPr>
            <p:ph type="body" sz="half" idx="2" hasCustomPrompt="1"/>
          </p:nvPr>
        </p:nvSpPr>
        <p:spPr>
          <a:xfrm>
            <a:off x="4211452" y="843558"/>
            <a:ext cx="4932548" cy="1060112"/>
          </a:xfrm>
          <a:prstGeom prst="rect">
            <a:avLst/>
          </a:prstGeom>
          <a:solidFill>
            <a:srgbClr val="004B87">
              <a:alpha val="90000"/>
            </a:srgbClr>
          </a:solidFill>
        </p:spPr>
        <p:txBody>
          <a:bodyPr lIns="360000" tIns="108000" rIns="360000" bIns="108000" anchor="ctr" anchorCtr="0"/>
          <a:lstStyle>
            <a:lvl1pPr>
              <a:defRPr sz="1600">
                <a:solidFill>
                  <a:schemeClr val="bg1"/>
                </a:solidFill>
                <a:latin typeface="+mn-lt"/>
              </a:defRPr>
            </a:lvl1pPr>
          </a:lstStyle>
          <a:p>
            <a:pPr lvl="0"/>
            <a:r>
              <a:rPr lang="sv-SE" dirty="0"/>
              <a:t>Skriv text här</a:t>
            </a:r>
          </a:p>
        </p:txBody>
      </p:sp>
      <p:sp>
        <p:nvSpPr>
          <p:cNvPr id="2" name="Platshållare för bild 5">
            <a:extLst>
              <a:ext uri="{FF2B5EF4-FFF2-40B4-BE49-F238E27FC236}">
                <a16:creationId xmlns:a16="http://schemas.microsoft.com/office/drawing/2014/main" id="{93FC775E-017B-3CA2-CC8C-71051102FDE9}"/>
              </a:ext>
            </a:extLst>
          </p:cNvPr>
          <p:cNvSpPr>
            <a:spLocks noGrp="1"/>
          </p:cNvSpPr>
          <p:nvPr>
            <p:ph type="pic" sz="quarter" idx="12" hasCustomPrompt="1"/>
          </p:nvPr>
        </p:nvSpPr>
        <p:spPr>
          <a:xfrm>
            <a:off x="7524327" y="4440242"/>
            <a:ext cx="1262631" cy="488349"/>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Tree>
    <p:extLst>
      <p:ext uri="{BB962C8B-B14F-4D97-AF65-F5344CB8AC3E}">
        <p14:creationId xmlns:p14="http://schemas.microsoft.com/office/powerpoint/2010/main" val="33427365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sida hel">
    <p:spTree>
      <p:nvGrpSpPr>
        <p:cNvPr id="1" name=""/>
        <p:cNvGrpSpPr/>
        <p:nvPr/>
      </p:nvGrpSpPr>
      <p:grpSpPr>
        <a:xfrm>
          <a:off x="0" y="0"/>
          <a:ext cx="0" cy="0"/>
          <a:chOff x="0" y="0"/>
          <a:chExt cx="0" cy="0"/>
        </a:xfrm>
      </p:grpSpPr>
      <p:sp>
        <p:nvSpPr>
          <p:cNvPr id="5" name="Rektangel 4"/>
          <p:cNvSpPr/>
          <p:nvPr userDrawn="1"/>
        </p:nvSpPr>
        <p:spPr>
          <a:xfrm>
            <a:off x="-1" y="1"/>
            <a:ext cx="489600" cy="4902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solidFill>
                <a:srgbClr val="007864"/>
              </a:solidFill>
            </a:endParaRPr>
          </a:p>
        </p:txBody>
      </p:sp>
      <p:sp>
        <p:nvSpPr>
          <p:cNvPr id="7" name="Rektangel 6"/>
          <p:cNvSpPr/>
          <p:nvPr userDrawn="1"/>
        </p:nvSpPr>
        <p:spPr>
          <a:xfrm>
            <a:off x="-1" y="490256"/>
            <a:ext cx="489600" cy="4653245"/>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7996">
              <a:buFont typeface="Arial" panose="020B0604020202020204" pitchFamily="34" charset="0"/>
              <a:buNone/>
              <a:tabLst>
                <a:tab pos="287998"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0"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4109192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Helbild med bildtext">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0" y="0"/>
            <a:ext cx="9144000" cy="5143500"/>
          </a:xfrm>
          <a:prstGeom prst="rect">
            <a:avLst/>
          </a:prstGeom>
        </p:spPr>
        <p:txBody>
          <a:bodyPr lIns="180000" tIns="180000" rIns="108000">
            <a:normAutofit/>
          </a:bodyPr>
          <a:lstStyle>
            <a:lvl1pPr marL="0" indent="0" algn="ctr">
              <a:buNone/>
              <a:defRPr sz="20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6" name="textruta 5"/>
          <p:cNvSpPr txBox="1"/>
          <p:nvPr userDrawn="1"/>
        </p:nvSpPr>
        <p:spPr>
          <a:xfrm>
            <a:off x="1691680" y="1275606"/>
            <a:ext cx="4248472" cy="1080120"/>
          </a:xfrm>
          <a:prstGeom prst="rect">
            <a:avLst/>
          </a:prstGeom>
        </p:spPr>
        <p:txBody>
          <a:bodyPr vert="horz" wrap="square" lIns="0" tIns="0" rIns="0" bIns="0" rtlCol="0" anchor="b" anchorCtr="0">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sv-SE" sz="1050" b="0" i="0" u="none" strike="noStrike" kern="1200" cap="none" spc="0" normalizeH="0" baseline="0" noProof="0" dirty="0">
              <a:ln>
                <a:noFill/>
              </a:ln>
              <a:solidFill>
                <a:schemeClr val="tx1"/>
              </a:solidFill>
              <a:effectLst/>
              <a:uLnTx/>
              <a:uFillTx/>
              <a:latin typeface="+mj-lt"/>
              <a:ea typeface="+mj-ea"/>
              <a:cs typeface="+mj-cs"/>
            </a:endParaRPr>
          </a:p>
        </p:txBody>
      </p:sp>
      <p:sp>
        <p:nvSpPr>
          <p:cNvPr id="12" name="Platshållare för text 2"/>
          <p:cNvSpPr>
            <a:spLocks noGrp="1"/>
          </p:cNvSpPr>
          <p:nvPr>
            <p:ph type="body" sz="half" idx="2" hasCustomPrompt="1"/>
          </p:nvPr>
        </p:nvSpPr>
        <p:spPr>
          <a:xfrm>
            <a:off x="0" y="2708772"/>
            <a:ext cx="4932548" cy="1060112"/>
          </a:xfrm>
          <a:prstGeom prst="rect">
            <a:avLst/>
          </a:prstGeom>
          <a:solidFill>
            <a:schemeClr val="accent6">
              <a:alpha val="90000"/>
            </a:schemeClr>
          </a:solidFill>
        </p:spPr>
        <p:txBody>
          <a:bodyPr lIns="360000" tIns="108000" rIns="360000" bIns="108000" anchor="ctr" anchorCtr="0"/>
          <a:lstStyle>
            <a:lvl1pPr>
              <a:defRPr sz="3200">
                <a:solidFill>
                  <a:schemeClr val="bg1"/>
                </a:solidFill>
                <a:latin typeface="+mn-lt"/>
              </a:defRPr>
            </a:lvl1pPr>
          </a:lstStyle>
          <a:p>
            <a:pPr lvl="0"/>
            <a:r>
              <a:rPr lang="sv-SE" dirty="0"/>
              <a:t>Titel</a:t>
            </a:r>
          </a:p>
        </p:txBody>
      </p:sp>
      <p:sp>
        <p:nvSpPr>
          <p:cNvPr id="15" name="Platshållare för bild 5"/>
          <p:cNvSpPr>
            <a:spLocks noGrp="1"/>
          </p:cNvSpPr>
          <p:nvPr>
            <p:ph type="pic" sz="quarter" idx="12" hasCustomPrompt="1"/>
          </p:nvPr>
        </p:nvSpPr>
        <p:spPr>
          <a:xfrm>
            <a:off x="7596335" y="4468094"/>
            <a:ext cx="1190623" cy="460498"/>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Tree>
    <p:extLst>
      <p:ext uri="{BB962C8B-B14F-4D97-AF65-F5344CB8AC3E}">
        <p14:creationId xmlns:p14="http://schemas.microsoft.com/office/powerpoint/2010/main" val="24787245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sida delad">
    <p:spTree>
      <p:nvGrpSpPr>
        <p:cNvPr id="1" name=""/>
        <p:cNvGrpSpPr/>
        <p:nvPr/>
      </p:nvGrpSpPr>
      <p:grpSpPr>
        <a:xfrm>
          <a:off x="0" y="0"/>
          <a:ext cx="0" cy="0"/>
          <a:chOff x="0" y="0"/>
          <a:chExt cx="0" cy="0"/>
        </a:xfrm>
      </p:grpSpPr>
      <p:sp>
        <p:nvSpPr>
          <p:cNvPr id="5" name="Rektangel 4"/>
          <p:cNvSpPr/>
          <p:nvPr userDrawn="1"/>
        </p:nvSpPr>
        <p:spPr>
          <a:xfrm>
            <a:off x="-1" y="1"/>
            <a:ext cx="489600" cy="4902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solidFill>
                <a:srgbClr val="007864"/>
              </a:solidFill>
            </a:endParaRPr>
          </a:p>
        </p:txBody>
      </p:sp>
      <p:sp>
        <p:nvSpPr>
          <p:cNvPr id="7" name="Rektangel 6"/>
          <p:cNvSpPr/>
          <p:nvPr userDrawn="1"/>
        </p:nvSpPr>
        <p:spPr>
          <a:xfrm>
            <a:off x="-1" y="490256"/>
            <a:ext cx="489600" cy="4653245"/>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79998">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79998">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2779207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sida he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5" name="Rektangel 4"/>
          <p:cNvSpPr/>
          <p:nvPr userDrawn="1"/>
        </p:nvSpPr>
        <p:spPr>
          <a:xfrm>
            <a:off x="-2" y="1"/>
            <a:ext cx="489600" cy="49025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7" name="Rektangel 6"/>
          <p:cNvSpPr/>
          <p:nvPr userDrawn="1"/>
        </p:nvSpPr>
        <p:spPr>
          <a:xfrm>
            <a:off x="0" y="490256"/>
            <a:ext cx="489600" cy="4653245"/>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8"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7996">
              <a:buFont typeface="Arial" panose="020B0604020202020204" pitchFamily="34" charset="0"/>
              <a:buNone/>
              <a:tabLst>
                <a:tab pos="287998"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9"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9972852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79998">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79998">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Rektangel 11"/>
          <p:cNvSpPr/>
          <p:nvPr userDrawn="1"/>
        </p:nvSpPr>
        <p:spPr>
          <a:xfrm>
            <a:off x="-2" y="1"/>
            <a:ext cx="489600" cy="49025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13" name="Rektangel 12"/>
          <p:cNvSpPr/>
          <p:nvPr userDrawn="1"/>
        </p:nvSpPr>
        <p:spPr>
          <a:xfrm>
            <a:off x="0" y="490256"/>
            <a:ext cx="489600" cy="4653245"/>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19192711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sida hel">
    <p:spTree>
      <p:nvGrpSpPr>
        <p:cNvPr id="1" name=""/>
        <p:cNvGrpSpPr/>
        <p:nvPr/>
      </p:nvGrpSpPr>
      <p:grpSpPr>
        <a:xfrm>
          <a:off x="0" y="0"/>
          <a:ext cx="0" cy="0"/>
          <a:chOff x="0" y="0"/>
          <a:chExt cx="0" cy="0"/>
        </a:xfrm>
      </p:grpSpPr>
      <p:sp>
        <p:nvSpPr>
          <p:cNvPr id="5" name="Rektangel 4"/>
          <p:cNvSpPr/>
          <p:nvPr userDrawn="1"/>
        </p:nvSpPr>
        <p:spPr>
          <a:xfrm>
            <a:off x="-1" y="1"/>
            <a:ext cx="489600" cy="490255"/>
          </a:xfrm>
          <a:prstGeom prst="rect">
            <a:avLst/>
          </a:prstGeom>
          <a:solidFill>
            <a:srgbClr val="007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solidFill>
                <a:srgbClr val="007864"/>
              </a:solidFill>
            </a:endParaRPr>
          </a:p>
        </p:txBody>
      </p:sp>
      <p:sp>
        <p:nvSpPr>
          <p:cNvPr id="7" name="Rektangel 6"/>
          <p:cNvSpPr/>
          <p:nvPr userDrawn="1"/>
        </p:nvSpPr>
        <p:spPr>
          <a:xfrm>
            <a:off x="-1" y="490256"/>
            <a:ext cx="489600" cy="4653245"/>
          </a:xfrm>
          <a:prstGeom prst="rect">
            <a:avLst/>
          </a:prstGeom>
          <a:solidFill>
            <a:srgbClr val="00B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7996">
              <a:buFont typeface="Arial" panose="020B0604020202020204" pitchFamily="34" charset="0"/>
              <a:buNone/>
              <a:tabLst>
                <a:tab pos="287998"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41416352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79998">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79998">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4" name="Rektangel 13"/>
          <p:cNvSpPr/>
          <p:nvPr userDrawn="1"/>
        </p:nvSpPr>
        <p:spPr>
          <a:xfrm>
            <a:off x="-1" y="1"/>
            <a:ext cx="489600" cy="490255"/>
          </a:xfrm>
          <a:prstGeom prst="rect">
            <a:avLst/>
          </a:prstGeom>
          <a:solidFill>
            <a:srgbClr val="007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solidFill>
                <a:srgbClr val="007864"/>
              </a:solidFill>
            </a:endParaRPr>
          </a:p>
        </p:txBody>
      </p:sp>
      <p:sp>
        <p:nvSpPr>
          <p:cNvPr id="15" name="Rektangel 14"/>
          <p:cNvSpPr/>
          <p:nvPr userDrawn="1"/>
        </p:nvSpPr>
        <p:spPr>
          <a:xfrm>
            <a:off x="-1" y="490256"/>
            <a:ext cx="489600" cy="4653245"/>
          </a:xfrm>
          <a:prstGeom prst="rect">
            <a:avLst/>
          </a:prstGeom>
          <a:solidFill>
            <a:srgbClr val="00B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31005595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sida hel">
    <p:spTree>
      <p:nvGrpSpPr>
        <p:cNvPr id="1" name=""/>
        <p:cNvGrpSpPr/>
        <p:nvPr/>
      </p:nvGrpSpPr>
      <p:grpSpPr>
        <a:xfrm>
          <a:off x="0" y="0"/>
          <a:ext cx="0" cy="0"/>
          <a:chOff x="0" y="0"/>
          <a:chExt cx="0" cy="0"/>
        </a:xfrm>
      </p:grpSpPr>
      <p:sp>
        <p:nvSpPr>
          <p:cNvPr id="5" name="Rektangel 4"/>
          <p:cNvSpPr/>
          <p:nvPr userDrawn="1"/>
        </p:nvSpPr>
        <p:spPr>
          <a:xfrm>
            <a:off x="-1" y="1"/>
            <a:ext cx="489600" cy="490255"/>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solidFill>
                <a:srgbClr val="007864"/>
              </a:solidFill>
            </a:endParaRPr>
          </a:p>
        </p:txBody>
      </p:sp>
      <p:sp>
        <p:nvSpPr>
          <p:cNvPr id="7" name="Rektangel 6"/>
          <p:cNvSpPr/>
          <p:nvPr userDrawn="1"/>
        </p:nvSpPr>
        <p:spPr>
          <a:xfrm>
            <a:off x="-2" y="490256"/>
            <a:ext cx="489600" cy="4653245"/>
          </a:xfrm>
          <a:prstGeom prst="rect">
            <a:avLst/>
          </a:prstGeom>
          <a:solidFill>
            <a:srgbClr val="FFB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7996">
              <a:buFont typeface="Arial" panose="020B0604020202020204" pitchFamily="34" charset="0"/>
              <a:buNone/>
              <a:tabLst>
                <a:tab pos="287998"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28107748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79998">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79998">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Rektangel 11"/>
          <p:cNvSpPr/>
          <p:nvPr userDrawn="1"/>
        </p:nvSpPr>
        <p:spPr>
          <a:xfrm>
            <a:off x="-1" y="1"/>
            <a:ext cx="489600" cy="490255"/>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solidFill>
                <a:srgbClr val="007864"/>
              </a:solidFill>
            </a:endParaRPr>
          </a:p>
        </p:txBody>
      </p:sp>
      <p:sp>
        <p:nvSpPr>
          <p:cNvPr id="13" name="Rektangel 12"/>
          <p:cNvSpPr/>
          <p:nvPr userDrawn="1"/>
        </p:nvSpPr>
        <p:spPr>
          <a:xfrm>
            <a:off x="-2" y="490256"/>
            <a:ext cx="489600" cy="4653245"/>
          </a:xfrm>
          <a:prstGeom prst="rect">
            <a:avLst/>
          </a:prstGeom>
          <a:solidFill>
            <a:srgbClr val="FFB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3987715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extsida hel">
    <p:spTree>
      <p:nvGrpSpPr>
        <p:cNvPr id="1" name=""/>
        <p:cNvGrpSpPr/>
        <p:nvPr/>
      </p:nvGrpSpPr>
      <p:grpSpPr>
        <a:xfrm>
          <a:off x="0" y="0"/>
          <a:ext cx="0" cy="0"/>
          <a:chOff x="0" y="0"/>
          <a:chExt cx="0" cy="0"/>
        </a:xfrm>
      </p:grpSpPr>
      <p:sp>
        <p:nvSpPr>
          <p:cNvPr id="5" name="Rektangel 4"/>
          <p:cNvSpPr/>
          <p:nvPr userDrawn="1"/>
        </p:nvSpPr>
        <p:spPr>
          <a:xfrm>
            <a:off x="-1" y="1"/>
            <a:ext cx="489600" cy="490255"/>
          </a:xfrm>
          <a:prstGeom prst="rect">
            <a:avLst/>
          </a:prstGeom>
          <a:solidFill>
            <a:srgbClr val="004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solidFill>
                <a:srgbClr val="007864"/>
              </a:solidFill>
            </a:endParaRPr>
          </a:p>
        </p:txBody>
      </p:sp>
      <p:sp>
        <p:nvSpPr>
          <p:cNvPr id="7" name="Rektangel 6"/>
          <p:cNvSpPr/>
          <p:nvPr userDrawn="1"/>
        </p:nvSpPr>
        <p:spPr>
          <a:xfrm>
            <a:off x="-2" y="490256"/>
            <a:ext cx="489600" cy="4653245"/>
          </a:xfrm>
          <a:prstGeom prst="rect">
            <a:avLst/>
          </a:prstGeom>
          <a:solidFill>
            <a:srgbClr val="00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7996">
              <a:buFont typeface="Arial" panose="020B0604020202020204" pitchFamily="34" charset="0"/>
              <a:buNone/>
              <a:tabLst>
                <a:tab pos="287998"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23625178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79998">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79998">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4" name="Rektangel 13"/>
          <p:cNvSpPr/>
          <p:nvPr userDrawn="1"/>
        </p:nvSpPr>
        <p:spPr>
          <a:xfrm>
            <a:off x="-1" y="1"/>
            <a:ext cx="489600" cy="490255"/>
          </a:xfrm>
          <a:prstGeom prst="rect">
            <a:avLst/>
          </a:prstGeom>
          <a:solidFill>
            <a:srgbClr val="004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solidFill>
                <a:srgbClr val="007864"/>
              </a:solidFill>
            </a:endParaRPr>
          </a:p>
        </p:txBody>
      </p:sp>
      <p:sp>
        <p:nvSpPr>
          <p:cNvPr id="15" name="Rektangel 14"/>
          <p:cNvSpPr/>
          <p:nvPr userDrawn="1"/>
        </p:nvSpPr>
        <p:spPr>
          <a:xfrm>
            <a:off x="-2" y="490256"/>
            <a:ext cx="489600" cy="4653245"/>
          </a:xfrm>
          <a:prstGeom prst="rect">
            <a:avLst/>
          </a:prstGeom>
          <a:solidFill>
            <a:srgbClr val="00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35987015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Textsida hel">
    <p:spTree>
      <p:nvGrpSpPr>
        <p:cNvPr id="1" name=""/>
        <p:cNvGrpSpPr/>
        <p:nvPr/>
      </p:nvGrpSpPr>
      <p:grpSpPr>
        <a:xfrm>
          <a:off x="0" y="0"/>
          <a:ext cx="0" cy="0"/>
          <a:chOff x="0" y="0"/>
          <a:chExt cx="0" cy="0"/>
        </a:xfrm>
      </p:grpSpPr>
      <p:sp>
        <p:nvSpPr>
          <p:cNvPr id="5" name="Rektangel 4"/>
          <p:cNvSpPr/>
          <p:nvPr userDrawn="1"/>
        </p:nvSpPr>
        <p:spPr>
          <a:xfrm>
            <a:off x="-1" y="1"/>
            <a:ext cx="489600" cy="49025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solidFill>
                <a:srgbClr val="007864"/>
              </a:solidFill>
            </a:endParaRPr>
          </a:p>
        </p:txBody>
      </p:sp>
      <p:sp>
        <p:nvSpPr>
          <p:cNvPr id="7" name="Rektangel 6"/>
          <p:cNvSpPr/>
          <p:nvPr userDrawn="1"/>
        </p:nvSpPr>
        <p:spPr>
          <a:xfrm>
            <a:off x="-1" y="490256"/>
            <a:ext cx="489600" cy="4653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7996">
              <a:buFont typeface="Arial" panose="020B0604020202020204" pitchFamily="34" charset="0"/>
              <a:buNone/>
              <a:tabLst>
                <a:tab pos="287998"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424077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0"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13210367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79998">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79998">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Rektangel 11"/>
          <p:cNvSpPr/>
          <p:nvPr userDrawn="1"/>
        </p:nvSpPr>
        <p:spPr>
          <a:xfrm>
            <a:off x="-1" y="1"/>
            <a:ext cx="489600" cy="49025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solidFill>
                <a:srgbClr val="007864"/>
              </a:solidFill>
            </a:endParaRPr>
          </a:p>
        </p:txBody>
      </p:sp>
      <p:sp>
        <p:nvSpPr>
          <p:cNvPr id="13" name="Rektangel 12"/>
          <p:cNvSpPr/>
          <p:nvPr userDrawn="1"/>
        </p:nvSpPr>
        <p:spPr>
          <a:xfrm>
            <a:off x="-1" y="490256"/>
            <a:ext cx="489600" cy="4653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822"/>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26320247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Helbild med bildtext">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0" y="0"/>
            <a:ext cx="9144000" cy="5143500"/>
          </a:xfrm>
          <a:prstGeom prst="rect">
            <a:avLst/>
          </a:prstGeom>
        </p:spPr>
        <p:txBody>
          <a:bodyPr lIns="180000" tIns="180000" rIns="108000">
            <a:normAutofit/>
          </a:bodyPr>
          <a:lstStyle>
            <a:lvl1pPr marL="0" indent="0" algn="ctr">
              <a:buNone/>
              <a:defRPr sz="2000">
                <a:solidFill>
                  <a:schemeClr val="bg1">
                    <a:lumMod val="85000"/>
                  </a:schemeClr>
                </a:solidFill>
              </a:defRPr>
            </a:lvl1pPr>
            <a:lvl2pPr marL="457196" indent="0">
              <a:buNone/>
              <a:defRPr sz="2800"/>
            </a:lvl2pPr>
            <a:lvl3pPr marL="914392" indent="0">
              <a:buNone/>
              <a:defRPr sz="2400"/>
            </a:lvl3pPr>
            <a:lvl4pPr marL="1371588" indent="0">
              <a:buNone/>
              <a:defRPr sz="2000"/>
            </a:lvl4pPr>
            <a:lvl5pPr marL="1828784" indent="0">
              <a:buNone/>
              <a:defRPr sz="2000"/>
            </a:lvl5pPr>
            <a:lvl6pPr marL="2285980" indent="0">
              <a:buNone/>
              <a:defRPr sz="2000"/>
            </a:lvl6pPr>
            <a:lvl7pPr marL="2743176" indent="0">
              <a:buNone/>
              <a:defRPr sz="2000"/>
            </a:lvl7pPr>
            <a:lvl8pPr marL="3200372" indent="0">
              <a:buNone/>
              <a:defRPr sz="2000"/>
            </a:lvl8pPr>
            <a:lvl9pPr marL="3657568" indent="0">
              <a:buNone/>
              <a:defRPr sz="2000"/>
            </a:lvl9pPr>
          </a:lstStyle>
          <a:p>
            <a:r>
              <a:rPr lang="sv-SE"/>
              <a:t>Klicka på ikonen för att lägga till en bild</a:t>
            </a:r>
            <a:endParaRPr lang="sv-SE" dirty="0"/>
          </a:p>
        </p:txBody>
      </p:sp>
      <p:sp>
        <p:nvSpPr>
          <p:cNvPr id="6" name="textruta 5"/>
          <p:cNvSpPr txBox="1"/>
          <p:nvPr userDrawn="1"/>
        </p:nvSpPr>
        <p:spPr>
          <a:xfrm>
            <a:off x="1691680" y="1275606"/>
            <a:ext cx="4248472" cy="1080120"/>
          </a:xfrm>
          <a:prstGeom prst="rect">
            <a:avLst/>
          </a:prstGeom>
        </p:spPr>
        <p:txBody>
          <a:bodyPr vert="horz" wrap="square" lIns="0" tIns="0" rIns="0" bIns="0" rtlCol="0" anchor="b" anchorCtr="0">
            <a:normAutofit/>
          </a:bodyPr>
          <a:lstStyle/>
          <a:p>
            <a:pPr marL="0" marR="0" indent="0" algn="l" defTabSz="914392" rtl="0" eaLnBrk="1" fontAlgn="auto" latinLnBrk="0" hangingPunct="1">
              <a:lnSpc>
                <a:spcPct val="100000"/>
              </a:lnSpc>
              <a:spcBef>
                <a:spcPct val="0"/>
              </a:spcBef>
              <a:spcAft>
                <a:spcPts val="0"/>
              </a:spcAft>
              <a:buClrTx/>
              <a:buSzTx/>
              <a:buFontTx/>
              <a:buNone/>
              <a:tabLst/>
            </a:pPr>
            <a:endParaRPr kumimoji="0" lang="sv-SE" sz="1050" b="0" i="0" u="none" strike="noStrike" kern="1200" cap="none" spc="0" normalizeH="0" baseline="0" noProof="0" dirty="0">
              <a:ln>
                <a:noFill/>
              </a:ln>
              <a:solidFill>
                <a:schemeClr val="tx1"/>
              </a:solidFill>
              <a:effectLst/>
              <a:uLnTx/>
              <a:uFillTx/>
              <a:latin typeface="+mj-lt"/>
              <a:ea typeface="+mj-ea"/>
              <a:cs typeface="+mj-cs"/>
            </a:endParaRPr>
          </a:p>
        </p:txBody>
      </p:sp>
      <p:sp>
        <p:nvSpPr>
          <p:cNvPr id="12" name="Platshållare för text 2"/>
          <p:cNvSpPr>
            <a:spLocks noGrp="1"/>
          </p:cNvSpPr>
          <p:nvPr>
            <p:ph type="body" sz="half" idx="2" hasCustomPrompt="1"/>
          </p:nvPr>
        </p:nvSpPr>
        <p:spPr>
          <a:xfrm>
            <a:off x="0" y="2708772"/>
            <a:ext cx="4932548" cy="1060112"/>
          </a:xfrm>
          <a:prstGeom prst="rect">
            <a:avLst/>
          </a:prstGeom>
          <a:solidFill>
            <a:schemeClr val="accent1">
              <a:alpha val="90000"/>
            </a:schemeClr>
          </a:solidFill>
        </p:spPr>
        <p:txBody>
          <a:bodyPr lIns="360000" tIns="108000" rIns="360000" bIns="108000" anchor="ctr" anchorCtr="0"/>
          <a:lstStyle>
            <a:lvl1pPr>
              <a:defRPr sz="1600">
                <a:solidFill>
                  <a:schemeClr val="bg1"/>
                </a:solidFill>
                <a:latin typeface="+mn-lt"/>
              </a:defRPr>
            </a:lvl1pPr>
          </a:lstStyle>
          <a:p>
            <a:pPr lvl="0"/>
            <a:r>
              <a:rPr lang="sv-SE" dirty="0"/>
              <a:t>Skriv text här</a:t>
            </a:r>
          </a:p>
        </p:txBody>
      </p:sp>
      <p:sp>
        <p:nvSpPr>
          <p:cNvPr id="15"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Tree>
    <p:extLst>
      <p:ext uri="{BB962C8B-B14F-4D97-AF65-F5344CB8AC3E}">
        <p14:creationId xmlns:p14="http://schemas.microsoft.com/office/powerpoint/2010/main" val="35515058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ild med text till höger">
    <p:spTree>
      <p:nvGrpSpPr>
        <p:cNvPr id="1" name=""/>
        <p:cNvGrpSpPr/>
        <p:nvPr/>
      </p:nvGrpSpPr>
      <p:grpSpPr>
        <a:xfrm>
          <a:off x="0" y="0"/>
          <a:ext cx="0" cy="0"/>
          <a:chOff x="0" y="0"/>
          <a:chExt cx="0" cy="0"/>
        </a:xfrm>
      </p:grpSpPr>
      <p:sp>
        <p:nvSpPr>
          <p:cNvPr id="5" name="Platshållare för text 2"/>
          <p:cNvSpPr>
            <a:spLocks noGrp="1"/>
          </p:cNvSpPr>
          <p:nvPr>
            <p:ph type="body" sz="half" idx="2"/>
          </p:nvPr>
        </p:nvSpPr>
        <p:spPr>
          <a:xfrm>
            <a:off x="5144400" y="0"/>
            <a:ext cx="3999600" cy="5143500"/>
          </a:xfrm>
          <a:prstGeom prst="rect">
            <a:avLst/>
          </a:prstGeom>
          <a:solidFill>
            <a:schemeClr val="accent3"/>
          </a:solidFill>
        </p:spPr>
        <p:txBody>
          <a:bodyPr lIns="360000" tIns="360000" rIns="360000" bIns="360000" anchor="t" anchorCtr="0"/>
          <a:lstStyle>
            <a:lvl1pPr defTabSz="539995">
              <a:tabLst>
                <a:tab pos="251998" algn="l"/>
              </a:tabLst>
              <a:defRPr sz="1800">
                <a:solidFill>
                  <a:schemeClr val="bg1"/>
                </a:solidFill>
                <a:latin typeface="+mn-lt"/>
              </a:defRPr>
            </a:lvl1pPr>
          </a:lstStyle>
          <a:p>
            <a:pPr lvl="0"/>
            <a:r>
              <a:rPr lang="sv-SE"/>
              <a:t>Redigera format för bakgrundstext</a:t>
            </a:r>
          </a:p>
        </p:txBody>
      </p:sp>
      <p:sp>
        <p:nvSpPr>
          <p:cNvPr id="11" name="Platshållare för bild 2"/>
          <p:cNvSpPr>
            <a:spLocks noGrp="1"/>
          </p:cNvSpPr>
          <p:nvPr>
            <p:ph type="pic" idx="10"/>
          </p:nvPr>
        </p:nvSpPr>
        <p:spPr>
          <a:xfrm>
            <a:off x="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196" indent="0">
              <a:buNone/>
              <a:defRPr sz="2800"/>
            </a:lvl2pPr>
            <a:lvl3pPr marL="914392" indent="0">
              <a:buNone/>
              <a:defRPr sz="2400"/>
            </a:lvl3pPr>
            <a:lvl4pPr marL="1371588" indent="0">
              <a:buNone/>
              <a:defRPr sz="2000"/>
            </a:lvl4pPr>
            <a:lvl5pPr marL="1828784" indent="0">
              <a:buNone/>
              <a:defRPr sz="2000"/>
            </a:lvl5pPr>
            <a:lvl6pPr marL="2285980" indent="0">
              <a:buNone/>
              <a:defRPr sz="2000"/>
            </a:lvl6pPr>
            <a:lvl7pPr marL="2743176" indent="0">
              <a:buNone/>
              <a:defRPr sz="2000"/>
            </a:lvl7pPr>
            <a:lvl8pPr marL="3200372" indent="0">
              <a:buNone/>
              <a:defRPr sz="2000"/>
            </a:lvl8pPr>
            <a:lvl9pPr marL="3657568" indent="0">
              <a:buNone/>
              <a:defRPr sz="2000"/>
            </a:lvl9pPr>
          </a:lstStyle>
          <a:p>
            <a:r>
              <a:rPr lang="sv-SE"/>
              <a:t>Klicka på ikonen för att lägga till en bild</a:t>
            </a:r>
            <a:endParaRPr lang="sv-SE" dirty="0"/>
          </a:p>
        </p:txBody>
      </p:sp>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0784" y="4389080"/>
            <a:ext cx="1396177" cy="539025"/>
          </a:xfrm>
          <a:prstGeom prst="rect">
            <a:avLst/>
          </a:prstGeom>
        </p:spPr>
      </p:pic>
    </p:spTree>
    <p:extLst>
      <p:ext uri="{BB962C8B-B14F-4D97-AF65-F5344CB8AC3E}">
        <p14:creationId xmlns:p14="http://schemas.microsoft.com/office/powerpoint/2010/main" val="17459503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ild med text till vänster">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399960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196" indent="0">
              <a:buNone/>
              <a:defRPr sz="2800"/>
            </a:lvl2pPr>
            <a:lvl3pPr marL="914392" indent="0">
              <a:buNone/>
              <a:defRPr sz="2400"/>
            </a:lvl3pPr>
            <a:lvl4pPr marL="1371588" indent="0">
              <a:buNone/>
              <a:defRPr sz="2000"/>
            </a:lvl4pPr>
            <a:lvl5pPr marL="1828784" indent="0">
              <a:buNone/>
              <a:defRPr sz="2000"/>
            </a:lvl5pPr>
            <a:lvl6pPr marL="2285980" indent="0">
              <a:buNone/>
              <a:defRPr sz="2000"/>
            </a:lvl6pPr>
            <a:lvl7pPr marL="2743176" indent="0">
              <a:buNone/>
              <a:defRPr sz="2000"/>
            </a:lvl7pPr>
            <a:lvl8pPr marL="3200372" indent="0">
              <a:buNone/>
              <a:defRPr sz="2000"/>
            </a:lvl8pPr>
            <a:lvl9pPr marL="3657568" indent="0">
              <a:buNone/>
              <a:defRPr sz="2000"/>
            </a:lvl9pPr>
          </a:lstStyle>
          <a:p>
            <a:r>
              <a:rPr lang="sv-SE"/>
              <a:t>Klicka på ikonen för att lägga till en bild</a:t>
            </a:r>
            <a:endParaRPr lang="sv-SE" dirty="0"/>
          </a:p>
        </p:txBody>
      </p:sp>
      <p:sp>
        <p:nvSpPr>
          <p:cNvPr id="7"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
        <p:nvSpPr>
          <p:cNvPr id="5" name="Platshållare för text 2"/>
          <p:cNvSpPr>
            <a:spLocks noGrp="1"/>
          </p:cNvSpPr>
          <p:nvPr>
            <p:ph type="body" sz="half" idx="2"/>
          </p:nvPr>
        </p:nvSpPr>
        <p:spPr>
          <a:xfrm>
            <a:off x="0" y="0"/>
            <a:ext cx="3999600" cy="5143500"/>
          </a:xfrm>
          <a:prstGeom prst="rect">
            <a:avLst/>
          </a:prstGeom>
          <a:solidFill>
            <a:schemeClr val="accent4"/>
          </a:solidFill>
        </p:spPr>
        <p:txBody>
          <a:bodyPr lIns="360000" tIns="360000" rIns="360000" bIns="360000" anchor="t" anchorCtr="0"/>
          <a:lstStyle>
            <a:lvl1pPr defTabSz="539995">
              <a:tabLst>
                <a:tab pos="251998" algn="l"/>
              </a:tabLst>
              <a:defRPr sz="1800">
                <a:solidFill>
                  <a:schemeClr val="bg1"/>
                </a:solidFill>
                <a:latin typeface="+mn-lt"/>
              </a:defRPr>
            </a:lvl1pPr>
          </a:lstStyle>
          <a:p>
            <a:pPr lvl="0"/>
            <a:r>
              <a:rPr lang="sv-SE"/>
              <a:t>Redigera format för bakgrundstext</a:t>
            </a:r>
          </a:p>
        </p:txBody>
      </p:sp>
    </p:spTree>
    <p:extLst>
      <p:ext uri="{BB962C8B-B14F-4D97-AF65-F5344CB8AC3E}">
        <p14:creationId xmlns:p14="http://schemas.microsoft.com/office/powerpoint/2010/main" val="8179475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re bilder med bildtext">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2570400" y="0"/>
            <a:ext cx="65736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196" indent="0">
              <a:buNone/>
              <a:defRPr sz="2800"/>
            </a:lvl2pPr>
            <a:lvl3pPr marL="914392" indent="0">
              <a:buNone/>
              <a:defRPr sz="2400"/>
            </a:lvl3pPr>
            <a:lvl4pPr marL="1371588" indent="0">
              <a:buNone/>
              <a:defRPr sz="2000"/>
            </a:lvl4pPr>
            <a:lvl5pPr marL="1828784" indent="0">
              <a:buNone/>
              <a:defRPr sz="2000"/>
            </a:lvl5pPr>
            <a:lvl6pPr marL="2285980" indent="0">
              <a:buNone/>
              <a:defRPr sz="2000"/>
            </a:lvl6pPr>
            <a:lvl7pPr marL="2743176" indent="0">
              <a:buNone/>
              <a:defRPr sz="2000"/>
            </a:lvl7pPr>
            <a:lvl8pPr marL="3200372" indent="0">
              <a:buNone/>
              <a:defRPr sz="2000"/>
            </a:lvl8pPr>
            <a:lvl9pPr marL="3657568" indent="0">
              <a:buNone/>
              <a:defRPr sz="2000"/>
            </a:lvl9pPr>
          </a:lstStyle>
          <a:p>
            <a:r>
              <a:rPr lang="sv-SE"/>
              <a:t>Klicka på ikonen för att lägga till en bild</a:t>
            </a:r>
            <a:endParaRPr lang="sv-SE" dirty="0"/>
          </a:p>
        </p:txBody>
      </p:sp>
      <p:sp>
        <p:nvSpPr>
          <p:cNvPr id="8" name="Platshållare för bild 2"/>
          <p:cNvSpPr>
            <a:spLocks noGrp="1"/>
          </p:cNvSpPr>
          <p:nvPr>
            <p:ph type="pic" idx="13"/>
          </p:nvPr>
        </p:nvSpPr>
        <p:spPr>
          <a:xfrm>
            <a:off x="0" y="-5461"/>
            <a:ext cx="2570400" cy="25704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196" indent="0">
              <a:buNone/>
              <a:defRPr sz="2800"/>
            </a:lvl2pPr>
            <a:lvl3pPr marL="914392" indent="0">
              <a:buNone/>
              <a:defRPr sz="2400"/>
            </a:lvl3pPr>
            <a:lvl4pPr marL="1371588" indent="0">
              <a:buNone/>
              <a:defRPr sz="2000"/>
            </a:lvl4pPr>
            <a:lvl5pPr marL="1828784" indent="0">
              <a:buNone/>
              <a:defRPr sz="2000"/>
            </a:lvl5pPr>
            <a:lvl6pPr marL="2285980" indent="0">
              <a:buNone/>
              <a:defRPr sz="2000"/>
            </a:lvl6pPr>
            <a:lvl7pPr marL="2743176" indent="0">
              <a:buNone/>
              <a:defRPr sz="2000"/>
            </a:lvl7pPr>
            <a:lvl8pPr marL="3200372" indent="0">
              <a:buNone/>
              <a:defRPr sz="2000"/>
            </a:lvl8pPr>
            <a:lvl9pPr marL="3657568" indent="0">
              <a:buNone/>
              <a:defRPr sz="2000"/>
            </a:lvl9pPr>
          </a:lstStyle>
          <a:p>
            <a:r>
              <a:rPr lang="sv-SE"/>
              <a:t>Klicka på ikonen för att lägga till en bild</a:t>
            </a:r>
            <a:endParaRPr lang="sv-SE" dirty="0"/>
          </a:p>
        </p:txBody>
      </p:sp>
      <p:sp>
        <p:nvSpPr>
          <p:cNvPr id="10" name="Platshållare för bild 2"/>
          <p:cNvSpPr>
            <a:spLocks noGrp="1"/>
          </p:cNvSpPr>
          <p:nvPr>
            <p:ph type="pic" idx="14"/>
          </p:nvPr>
        </p:nvSpPr>
        <p:spPr>
          <a:xfrm>
            <a:off x="0" y="2564047"/>
            <a:ext cx="2570400" cy="2579453"/>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196" indent="0">
              <a:buNone/>
              <a:defRPr sz="2800"/>
            </a:lvl2pPr>
            <a:lvl3pPr marL="914392" indent="0">
              <a:buNone/>
              <a:defRPr sz="2400"/>
            </a:lvl3pPr>
            <a:lvl4pPr marL="1371588" indent="0">
              <a:buNone/>
              <a:defRPr sz="2000"/>
            </a:lvl4pPr>
            <a:lvl5pPr marL="1828784" indent="0">
              <a:buNone/>
              <a:defRPr sz="2000"/>
            </a:lvl5pPr>
            <a:lvl6pPr marL="2285980" indent="0">
              <a:buNone/>
              <a:defRPr sz="2000"/>
            </a:lvl6pPr>
            <a:lvl7pPr marL="2743176" indent="0">
              <a:buNone/>
              <a:defRPr sz="2000"/>
            </a:lvl7pPr>
            <a:lvl8pPr marL="3200372" indent="0">
              <a:buNone/>
              <a:defRPr sz="2000"/>
            </a:lvl8pPr>
            <a:lvl9pPr marL="3657568" indent="0">
              <a:buNone/>
              <a:defRPr sz="2000"/>
            </a:lvl9pPr>
          </a:lstStyle>
          <a:p>
            <a:r>
              <a:rPr lang="sv-SE"/>
              <a:t>Klicka på ikonen för att lägga till en bild</a:t>
            </a:r>
            <a:endParaRPr lang="sv-SE" dirty="0"/>
          </a:p>
        </p:txBody>
      </p:sp>
      <p:sp>
        <p:nvSpPr>
          <p:cNvPr id="14" name="Platshållare för text 2"/>
          <p:cNvSpPr>
            <a:spLocks noGrp="1"/>
          </p:cNvSpPr>
          <p:nvPr>
            <p:ph type="body" sz="half" idx="2" hasCustomPrompt="1"/>
          </p:nvPr>
        </p:nvSpPr>
        <p:spPr>
          <a:xfrm>
            <a:off x="4211452" y="843558"/>
            <a:ext cx="4932548" cy="1060112"/>
          </a:xfrm>
          <a:prstGeom prst="rect">
            <a:avLst/>
          </a:prstGeom>
          <a:solidFill>
            <a:srgbClr val="004B87">
              <a:alpha val="90000"/>
            </a:srgbClr>
          </a:solidFill>
        </p:spPr>
        <p:txBody>
          <a:bodyPr lIns="360000" tIns="108000" rIns="360000" bIns="108000" anchor="ctr" anchorCtr="0"/>
          <a:lstStyle>
            <a:lvl1pPr>
              <a:defRPr sz="1600">
                <a:solidFill>
                  <a:schemeClr val="bg1"/>
                </a:solidFill>
                <a:latin typeface="+mn-lt"/>
              </a:defRPr>
            </a:lvl1pPr>
          </a:lstStyle>
          <a:p>
            <a:pPr lvl="0"/>
            <a:r>
              <a:rPr lang="sv-SE" dirty="0"/>
              <a:t>Skriv text här</a:t>
            </a:r>
          </a:p>
        </p:txBody>
      </p:sp>
      <p:sp>
        <p:nvSpPr>
          <p:cNvPr id="7"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Tree>
    <p:extLst>
      <p:ext uri="{BB962C8B-B14F-4D97-AF65-F5344CB8AC3E}">
        <p14:creationId xmlns:p14="http://schemas.microsoft.com/office/powerpoint/2010/main" val="240890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0"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19970723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sida delad">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3495113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extsida he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5" name="Rektangel 4"/>
          <p:cNvSpPr/>
          <p:nvPr userDrawn="1"/>
        </p:nvSpPr>
        <p:spPr>
          <a:xfrm>
            <a:off x="-2" y="0"/>
            <a:ext cx="489600" cy="49025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userDrawn="1"/>
        </p:nvSpPr>
        <p:spPr>
          <a:xfrm>
            <a:off x="0" y="490255"/>
            <a:ext cx="489600" cy="4653245"/>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9"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40704667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Rektangel 11"/>
          <p:cNvSpPr/>
          <p:nvPr userDrawn="1"/>
        </p:nvSpPr>
        <p:spPr>
          <a:xfrm>
            <a:off x="-2" y="0"/>
            <a:ext cx="489600" cy="49025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p:cNvSpPr/>
          <p:nvPr userDrawn="1"/>
        </p:nvSpPr>
        <p:spPr>
          <a:xfrm>
            <a:off x="0" y="490255"/>
            <a:ext cx="489600" cy="4653245"/>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41782861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007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rgbClr val="00B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1288193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sida delad">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26565527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4" name="Rektangel 13"/>
          <p:cNvSpPr/>
          <p:nvPr userDrawn="1"/>
        </p:nvSpPr>
        <p:spPr>
          <a:xfrm>
            <a:off x="-1" y="0"/>
            <a:ext cx="489600" cy="490255"/>
          </a:xfrm>
          <a:prstGeom prst="rect">
            <a:avLst/>
          </a:prstGeom>
          <a:solidFill>
            <a:srgbClr val="007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5" name="Rektangel 14"/>
          <p:cNvSpPr/>
          <p:nvPr userDrawn="1"/>
        </p:nvSpPr>
        <p:spPr>
          <a:xfrm>
            <a:off x="-1" y="490255"/>
            <a:ext cx="489600" cy="4653245"/>
          </a:xfrm>
          <a:prstGeom prst="rect">
            <a:avLst/>
          </a:prstGeom>
          <a:solidFill>
            <a:srgbClr val="00B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6566367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2" y="490255"/>
            <a:ext cx="489600" cy="4653245"/>
          </a:xfrm>
          <a:prstGeom prst="rect">
            <a:avLst/>
          </a:prstGeom>
          <a:solidFill>
            <a:srgbClr val="FFB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15327532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Rektangel 11"/>
          <p:cNvSpPr/>
          <p:nvPr userDrawn="1"/>
        </p:nvSpPr>
        <p:spPr>
          <a:xfrm>
            <a:off x="-1" y="0"/>
            <a:ext cx="489600" cy="490255"/>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3" name="Rektangel 12"/>
          <p:cNvSpPr/>
          <p:nvPr userDrawn="1"/>
        </p:nvSpPr>
        <p:spPr>
          <a:xfrm>
            <a:off x="-2" y="490255"/>
            <a:ext cx="489600" cy="4653245"/>
          </a:xfrm>
          <a:prstGeom prst="rect">
            <a:avLst/>
          </a:prstGeom>
          <a:solidFill>
            <a:srgbClr val="FFB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24756314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004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2" y="490255"/>
            <a:ext cx="489600" cy="4653245"/>
          </a:xfrm>
          <a:prstGeom prst="rect">
            <a:avLst/>
          </a:prstGeom>
          <a:solidFill>
            <a:srgbClr val="00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37035866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4" name="Rektangel 13"/>
          <p:cNvSpPr/>
          <p:nvPr userDrawn="1"/>
        </p:nvSpPr>
        <p:spPr>
          <a:xfrm>
            <a:off x="-1" y="0"/>
            <a:ext cx="489600" cy="490255"/>
          </a:xfrm>
          <a:prstGeom prst="rect">
            <a:avLst/>
          </a:prstGeom>
          <a:solidFill>
            <a:srgbClr val="004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5" name="Rektangel 14"/>
          <p:cNvSpPr/>
          <p:nvPr userDrawn="1"/>
        </p:nvSpPr>
        <p:spPr>
          <a:xfrm>
            <a:off x="-2" y="490255"/>
            <a:ext cx="489600" cy="4653245"/>
          </a:xfrm>
          <a:prstGeom prst="rect">
            <a:avLst/>
          </a:prstGeom>
          <a:solidFill>
            <a:srgbClr val="00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36459825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25428714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Rektangel 11"/>
          <p:cNvSpPr/>
          <p:nvPr userDrawn="1"/>
        </p:nvSpPr>
        <p:spPr>
          <a:xfrm>
            <a:off x="-1" y="0"/>
            <a:ext cx="489600" cy="49025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3" name="Rektangel 12"/>
          <p:cNvSpPr/>
          <p:nvPr userDrawn="1"/>
        </p:nvSpPr>
        <p:spPr>
          <a:xfrm>
            <a:off x="-1" y="490255"/>
            <a:ext cx="489600" cy="4653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22351916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Helbild med bildtext">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0" y="0"/>
            <a:ext cx="9144000" cy="5143500"/>
          </a:xfrm>
          <a:prstGeom prst="rect">
            <a:avLst/>
          </a:prstGeom>
        </p:spPr>
        <p:txBody>
          <a:bodyPr lIns="180000" tIns="180000" rIns="108000">
            <a:normAutofit/>
          </a:bodyPr>
          <a:lstStyle>
            <a:lvl1pPr marL="0" indent="0" algn="ctr">
              <a:buNone/>
              <a:defRPr sz="20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6" name="textruta 5"/>
          <p:cNvSpPr txBox="1"/>
          <p:nvPr userDrawn="1"/>
        </p:nvSpPr>
        <p:spPr>
          <a:xfrm>
            <a:off x="1691680" y="1275606"/>
            <a:ext cx="4248472" cy="1080120"/>
          </a:xfrm>
          <a:prstGeom prst="rect">
            <a:avLst/>
          </a:prstGeom>
        </p:spPr>
        <p:txBody>
          <a:bodyPr vert="horz" wrap="square" lIns="0" tIns="0" rIns="0" bIns="0" rtlCol="0" anchor="b" anchorCtr="0">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sv-SE" sz="1050" b="0" i="0" u="none" strike="noStrike" kern="1200" cap="none" spc="0" normalizeH="0" baseline="0" noProof="0" dirty="0">
              <a:ln>
                <a:noFill/>
              </a:ln>
              <a:solidFill>
                <a:schemeClr val="tx1"/>
              </a:solidFill>
              <a:effectLst/>
              <a:uLnTx/>
              <a:uFillTx/>
              <a:latin typeface="+mj-lt"/>
              <a:ea typeface="+mj-ea"/>
              <a:cs typeface="+mj-cs"/>
            </a:endParaRPr>
          </a:p>
        </p:txBody>
      </p:sp>
      <p:sp>
        <p:nvSpPr>
          <p:cNvPr id="12" name="Platshållare för text 2"/>
          <p:cNvSpPr>
            <a:spLocks noGrp="1"/>
          </p:cNvSpPr>
          <p:nvPr>
            <p:ph type="body" sz="half" idx="2" hasCustomPrompt="1"/>
          </p:nvPr>
        </p:nvSpPr>
        <p:spPr>
          <a:xfrm>
            <a:off x="0" y="2708772"/>
            <a:ext cx="4932548" cy="1060112"/>
          </a:xfrm>
          <a:prstGeom prst="rect">
            <a:avLst/>
          </a:prstGeom>
          <a:solidFill>
            <a:schemeClr val="accent1">
              <a:alpha val="90000"/>
            </a:schemeClr>
          </a:solidFill>
        </p:spPr>
        <p:txBody>
          <a:bodyPr lIns="360000" tIns="108000" rIns="360000" bIns="108000" anchor="ctr" anchorCtr="0"/>
          <a:lstStyle>
            <a:lvl1pPr>
              <a:defRPr sz="1600">
                <a:solidFill>
                  <a:schemeClr val="bg1"/>
                </a:solidFill>
                <a:latin typeface="+mn-lt"/>
              </a:defRPr>
            </a:lvl1pPr>
          </a:lstStyle>
          <a:p>
            <a:pPr lvl="0"/>
            <a:r>
              <a:rPr lang="sv-SE" dirty="0"/>
              <a:t>Skriv text här</a:t>
            </a:r>
          </a:p>
        </p:txBody>
      </p:sp>
      <p:sp>
        <p:nvSpPr>
          <p:cNvPr id="15"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Tree>
    <p:extLst>
      <p:ext uri="{BB962C8B-B14F-4D97-AF65-F5344CB8AC3E}">
        <p14:creationId xmlns:p14="http://schemas.microsoft.com/office/powerpoint/2010/main" val="19836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Bild med text till höger">
    <p:spTree>
      <p:nvGrpSpPr>
        <p:cNvPr id="1" name=""/>
        <p:cNvGrpSpPr/>
        <p:nvPr/>
      </p:nvGrpSpPr>
      <p:grpSpPr>
        <a:xfrm>
          <a:off x="0" y="0"/>
          <a:ext cx="0" cy="0"/>
          <a:chOff x="0" y="0"/>
          <a:chExt cx="0" cy="0"/>
        </a:xfrm>
      </p:grpSpPr>
      <p:sp>
        <p:nvSpPr>
          <p:cNvPr id="5" name="Platshållare för text 2"/>
          <p:cNvSpPr>
            <a:spLocks noGrp="1"/>
          </p:cNvSpPr>
          <p:nvPr>
            <p:ph type="body" sz="half" idx="2"/>
          </p:nvPr>
        </p:nvSpPr>
        <p:spPr>
          <a:xfrm>
            <a:off x="5144400" y="0"/>
            <a:ext cx="3999600" cy="5143500"/>
          </a:xfrm>
          <a:prstGeom prst="rect">
            <a:avLst/>
          </a:prstGeom>
          <a:solidFill>
            <a:schemeClr val="accent3"/>
          </a:solidFill>
        </p:spPr>
        <p:txBody>
          <a:bodyPr lIns="360000" tIns="360000" rIns="360000" bIns="360000" anchor="t" anchorCtr="0"/>
          <a:lstStyle>
            <a:lvl1pPr defTabSz="540000">
              <a:tabLst>
                <a:tab pos="252000" algn="l"/>
              </a:tabLst>
              <a:defRPr sz="1800">
                <a:solidFill>
                  <a:schemeClr val="bg1"/>
                </a:solidFill>
                <a:latin typeface="+mn-lt"/>
              </a:defRPr>
            </a:lvl1pPr>
          </a:lstStyle>
          <a:p>
            <a:pPr lvl="0"/>
            <a:r>
              <a:rPr lang="sv-SE"/>
              <a:t>Redigera format för bakgrundstext</a:t>
            </a:r>
          </a:p>
        </p:txBody>
      </p:sp>
      <p:sp>
        <p:nvSpPr>
          <p:cNvPr id="11" name="Platshållare för bild 2"/>
          <p:cNvSpPr>
            <a:spLocks noGrp="1"/>
          </p:cNvSpPr>
          <p:nvPr>
            <p:ph type="pic" idx="10"/>
          </p:nvPr>
        </p:nvSpPr>
        <p:spPr>
          <a:xfrm>
            <a:off x="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0783" y="4389080"/>
            <a:ext cx="1396177" cy="539025"/>
          </a:xfrm>
          <a:prstGeom prst="rect">
            <a:avLst/>
          </a:prstGeom>
        </p:spPr>
      </p:pic>
    </p:spTree>
    <p:extLst>
      <p:ext uri="{BB962C8B-B14F-4D97-AF65-F5344CB8AC3E}">
        <p14:creationId xmlns:p14="http://schemas.microsoft.com/office/powerpoint/2010/main" val="327915095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ild med text till vänster">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399960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7"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
        <p:nvSpPr>
          <p:cNvPr id="5" name="Platshållare för text 2"/>
          <p:cNvSpPr>
            <a:spLocks noGrp="1"/>
          </p:cNvSpPr>
          <p:nvPr>
            <p:ph type="body" sz="half" idx="2"/>
          </p:nvPr>
        </p:nvSpPr>
        <p:spPr>
          <a:xfrm>
            <a:off x="0" y="0"/>
            <a:ext cx="3999600" cy="5143500"/>
          </a:xfrm>
          <a:prstGeom prst="rect">
            <a:avLst/>
          </a:prstGeom>
          <a:solidFill>
            <a:schemeClr val="accent4"/>
          </a:solidFill>
        </p:spPr>
        <p:txBody>
          <a:bodyPr lIns="360000" tIns="360000" rIns="360000" bIns="360000" anchor="t" anchorCtr="0"/>
          <a:lstStyle>
            <a:lvl1pPr defTabSz="540000">
              <a:tabLst>
                <a:tab pos="252000" algn="l"/>
              </a:tabLst>
              <a:defRPr sz="1800">
                <a:solidFill>
                  <a:schemeClr val="bg1"/>
                </a:solidFill>
                <a:latin typeface="+mn-lt"/>
              </a:defRPr>
            </a:lvl1pPr>
          </a:lstStyle>
          <a:p>
            <a:pPr lvl="0"/>
            <a:r>
              <a:rPr lang="sv-SE"/>
              <a:t>Redigera format för bakgrundstext</a:t>
            </a:r>
          </a:p>
        </p:txBody>
      </p:sp>
    </p:spTree>
    <p:extLst>
      <p:ext uri="{BB962C8B-B14F-4D97-AF65-F5344CB8AC3E}">
        <p14:creationId xmlns:p14="http://schemas.microsoft.com/office/powerpoint/2010/main" val="2902999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sida he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5" name="Rektangel 4"/>
          <p:cNvSpPr/>
          <p:nvPr userDrawn="1"/>
        </p:nvSpPr>
        <p:spPr>
          <a:xfrm>
            <a:off x="-2" y="0"/>
            <a:ext cx="489600" cy="49025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userDrawn="1"/>
        </p:nvSpPr>
        <p:spPr>
          <a:xfrm>
            <a:off x="0" y="490255"/>
            <a:ext cx="489600" cy="4653245"/>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9"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28009060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re bilder med bildtext">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2570400" y="0"/>
            <a:ext cx="65736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8" name="Platshållare för bild 2"/>
          <p:cNvSpPr>
            <a:spLocks noGrp="1"/>
          </p:cNvSpPr>
          <p:nvPr>
            <p:ph type="pic" idx="13"/>
          </p:nvPr>
        </p:nvSpPr>
        <p:spPr>
          <a:xfrm>
            <a:off x="0" y="-5461"/>
            <a:ext cx="2570400" cy="25704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10" name="Platshållare för bild 2"/>
          <p:cNvSpPr>
            <a:spLocks noGrp="1"/>
          </p:cNvSpPr>
          <p:nvPr>
            <p:ph type="pic" idx="14"/>
          </p:nvPr>
        </p:nvSpPr>
        <p:spPr>
          <a:xfrm>
            <a:off x="0" y="2564046"/>
            <a:ext cx="2570400" cy="2579453"/>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14" name="Platshållare för text 2"/>
          <p:cNvSpPr>
            <a:spLocks noGrp="1"/>
          </p:cNvSpPr>
          <p:nvPr>
            <p:ph type="body" sz="half" idx="2" hasCustomPrompt="1"/>
          </p:nvPr>
        </p:nvSpPr>
        <p:spPr>
          <a:xfrm>
            <a:off x="4211452" y="843558"/>
            <a:ext cx="4932548" cy="1060112"/>
          </a:xfrm>
          <a:prstGeom prst="rect">
            <a:avLst/>
          </a:prstGeom>
          <a:solidFill>
            <a:srgbClr val="004B87">
              <a:alpha val="90000"/>
            </a:srgbClr>
          </a:solidFill>
        </p:spPr>
        <p:txBody>
          <a:bodyPr lIns="360000" tIns="108000" rIns="360000" bIns="108000" anchor="ctr" anchorCtr="0"/>
          <a:lstStyle>
            <a:lvl1pPr>
              <a:defRPr sz="1600">
                <a:solidFill>
                  <a:schemeClr val="bg1"/>
                </a:solidFill>
                <a:latin typeface="+mn-lt"/>
              </a:defRPr>
            </a:lvl1pPr>
          </a:lstStyle>
          <a:p>
            <a:pPr lvl="0"/>
            <a:r>
              <a:rPr lang="sv-SE" dirty="0"/>
              <a:t>Skriv text här</a:t>
            </a:r>
          </a:p>
        </p:txBody>
      </p:sp>
      <p:sp>
        <p:nvSpPr>
          <p:cNvPr id="7"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Tree>
    <p:extLst>
      <p:ext uri="{BB962C8B-B14F-4D97-AF65-F5344CB8AC3E}">
        <p14:creationId xmlns:p14="http://schemas.microsoft.com/office/powerpoint/2010/main" val="27913771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sida hel">
    <p:spTree>
      <p:nvGrpSpPr>
        <p:cNvPr id="1" name=""/>
        <p:cNvGrpSpPr/>
        <p:nvPr/>
      </p:nvGrpSpPr>
      <p:grpSpPr>
        <a:xfrm>
          <a:off x="0" y="0"/>
          <a:ext cx="0" cy="0"/>
          <a:chOff x="0" y="0"/>
          <a:chExt cx="0" cy="0"/>
        </a:xfrm>
      </p:grpSpPr>
      <p:sp>
        <p:nvSpPr>
          <p:cNvPr id="5" name="Rektangel 4"/>
          <p:cNvSpPr/>
          <p:nvPr userDrawn="1"/>
        </p:nvSpPr>
        <p:spPr>
          <a:xfrm>
            <a:off x="-1" y="4"/>
            <a:ext cx="489600" cy="4902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solidFill>
                <a:srgbClr val="007864"/>
              </a:solidFill>
            </a:endParaRPr>
          </a:p>
        </p:txBody>
      </p:sp>
      <p:sp>
        <p:nvSpPr>
          <p:cNvPr id="7" name="Rektangel 6"/>
          <p:cNvSpPr/>
          <p:nvPr userDrawn="1"/>
        </p:nvSpPr>
        <p:spPr>
          <a:xfrm>
            <a:off x="-1" y="490258"/>
            <a:ext cx="489600" cy="4653245"/>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8" name="Rubrik 1"/>
          <p:cNvSpPr>
            <a:spLocks noGrp="1"/>
          </p:cNvSpPr>
          <p:nvPr>
            <p:ph type="title" hasCustomPrompt="1"/>
          </p:nvPr>
        </p:nvSpPr>
        <p:spPr>
          <a:xfrm>
            <a:off x="899592" y="384217"/>
            <a:ext cx="7848872" cy="576064"/>
          </a:xfrm>
          <a:prstGeom prst="rect">
            <a:avLst/>
          </a:prstGeom>
        </p:spPr>
        <p:txBody>
          <a:bodyPr lIns="0" tIns="0" rIns="0" bIns="0" anchor="ctr" anchorCtr="0"/>
          <a:lstStyle>
            <a:lvl1pPr>
              <a:defRPr sz="2036">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250713">
              <a:buFont typeface="Arial" panose="020B0604020202020204" pitchFamily="34" charset="0"/>
              <a:buNone/>
              <a:tabLst>
                <a:tab pos="154285" algn="l"/>
              </a:tabLst>
              <a:defRPr sz="1339"/>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0" name="Platshållare för text 5"/>
          <p:cNvSpPr>
            <a:spLocks noGrp="1"/>
          </p:cNvSpPr>
          <p:nvPr>
            <p:ph type="body" sz="quarter" idx="10" hasCustomPrompt="1"/>
          </p:nvPr>
        </p:nvSpPr>
        <p:spPr>
          <a:xfrm>
            <a:off x="899593" y="4515967"/>
            <a:ext cx="5780088" cy="412626"/>
          </a:xfrm>
          <a:prstGeom prst="rect">
            <a:avLst/>
          </a:prstGeom>
        </p:spPr>
        <p:txBody>
          <a:bodyPr lIns="0" tIns="0" rIns="0" bIns="0" anchor="b"/>
          <a:lstStyle>
            <a:lvl1pPr algn="l">
              <a:defRPr sz="536"/>
            </a:lvl1pPr>
          </a:lstStyle>
          <a:p>
            <a:pPr algn="l"/>
            <a:r>
              <a:rPr lang="sv-SE" dirty="0"/>
              <a:t>Lägg till avsändare här</a:t>
            </a:r>
          </a:p>
        </p:txBody>
      </p:sp>
    </p:spTree>
    <p:extLst>
      <p:ext uri="{BB962C8B-B14F-4D97-AF65-F5344CB8AC3E}">
        <p14:creationId xmlns:p14="http://schemas.microsoft.com/office/powerpoint/2010/main" val="12825010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sida delad">
    <p:spTree>
      <p:nvGrpSpPr>
        <p:cNvPr id="1" name=""/>
        <p:cNvGrpSpPr/>
        <p:nvPr/>
      </p:nvGrpSpPr>
      <p:grpSpPr>
        <a:xfrm>
          <a:off x="0" y="0"/>
          <a:ext cx="0" cy="0"/>
          <a:chOff x="0" y="0"/>
          <a:chExt cx="0" cy="0"/>
        </a:xfrm>
      </p:grpSpPr>
      <p:sp>
        <p:nvSpPr>
          <p:cNvPr id="5" name="Rektangel 4"/>
          <p:cNvSpPr/>
          <p:nvPr userDrawn="1"/>
        </p:nvSpPr>
        <p:spPr>
          <a:xfrm>
            <a:off x="-1" y="4"/>
            <a:ext cx="489600" cy="4902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solidFill>
                <a:srgbClr val="007864"/>
              </a:solidFill>
            </a:endParaRPr>
          </a:p>
        </p:txBody>
      </p:sp>
      <p:sp>
        <p:nvSpPr>
          <p:cNvPr id="7" name="Rektangel 6"/>
          <p:cNvSpPr/>
          <p:nvPr userDrawn="1"/>
        </p:nvSpPr>
        <p:spPr>
          <a:xfrm>
            <a:off x="-1" y="490258"/>
            <a:ext cx="489600" cy="4653245"/>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8" name="Rubrik 1"/>
          <p:cNvSpPr>
            <a:spLocks noGrp="1"/>
          </p:cNvSpPr>
          <p:nvPr>
            <p:ph type="title" hasCustomPrompt="1"/>
          </p:nvPr>
        </p:nvSpPr>
        <p:spPr>
          <a:xfrm>
            <a:off x="899592" y="384217"/>
            <a:ext cx="7848872" cy="576064"/>
          </a:xfrm>
          <a:prstGeom prst="rect">
            <a:avLst/>
          </a:prstGeom>
        </p:spPr>
        <p:txBody>
          <a:bodyPr lIns="0" tIns="0" rIns="0" bIns="0" anchor="ctr" anchorCtr="0"/>
          <a:lstStyle>
            <a:lvl1pPr>
              <a:defRPr sz="2036">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96429">
              <a:buFont typeface="Arial" pitchFamily="34" charset="0"/>
              <a:buNone/>
              <a:defRPr sz="1286"/>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8" y="1059582"/>
            <a:ext cx="3528392" cy="3240360"/>
          </a:xfrm>
          <a:prstGeom prst="rect">
            <a:avLst/>
          </a:prstGeom>
        </p:spPr>
        <p:txBody>
          <a:bodyPr lIns="0" tIns="0" rIns="0" bIns="0"/>
          <a:lstStyle>
            <a:lvl1pPr marL="0" indent="-96429">
              <a:buFont typeface="Arial" pitchFamily="34" charset="0"/>
              <a:buNone/>
              <a:defRPr sz="1286"/>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3" y="4515967"/>
            <a:ext cx="5780088" cy="412626"/>
          </a:xfrm>
          <a:prstGeom prst="rect">
            <a:avLst/>
          </a:prstGeom>
        </p:spPr>
        <p:txBody>
          <a:bodyPr lIns="0" tIns="0" rIns="0" bIns="0" anchor="b"/>
          <a:lstStyle>
            <a:lvl1pPr algn="l">
              <a:defRPr sz="536"/>
            </a:lvl1pPr>
          </a:lstStyle>
          <a:p>
            <a:pPr algn="l"/>
            <a:r>
              <a:rPr lang="sv-SE" dirty="0"/>
              <a:t>Lägg till avsändare här</a:t>
            </a:r>
          </a:p>
        </p:txBody>
      </p:sp>
    </p:spTree>
    <p:extLst>
      <p:ext uri="{BB962C8B-B14F-4D97-AF65-F5344CB8AC3E}">
        <p14:creationId xmlns:p14="http://schemas.microsoft.com/office/powerpoint/2010/main" val="24886610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extsida he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899592" y="384217"/>
            <a:ext cx="7848872" cy="576064"/>
          </a:xfrm>
          <a:prstGeom prst="rect">
            <a:avLst/>
          </a:prstGeom>
        </p:spPr>
        <p:txBody>
          <a:bodyPr lIns="0" tIns="0" rIns="0" bIns="0" anchor="ctr" anchorCtr="0"/>
          <a:lstStyle>
            <a:lvl1pPr>
              <a:defRPr sz="2036">
                <a:solidFill>
                  <a:schemeClr val="tx1">
                    <a:lumMod val="75000"/>
                  </a:schemeClr>
                </a:solidFill>
              </a:defRPr>
            </a:lvl1pPr>
          </a:lstStyle>
          <a:p>
            <a:r>
              <a:rPr lang="sv-SE" dirty="0"/>
              <a:t>Skriv en rubrik</a:t>
            </a:r>
          </a:p>
        </p:txBody>
      </p:sp>
      <p:sp>
        <p:nvSpPr>
          <p:cNvPr id="5" name="Rektangel 4"/>
          <p:cNvSpPr/>
          <p:nvPr userDrawn="1"/>
        </p:nvSpPr>
        <p:spPr>
          <a:xfrm>
            <a:off x="-2" y="4"/>
            <a:ext cx="489600" cy="49025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7" name="Rektangel 6"/>
          <p:cNvSpPr/>
          <p:nvPr userDrawn="1"/>
        </p:nvSpPr>
        <p:spPr>
          <a:xfrm>
            <a:off x="0" y="490258"/>
            <a:ext cx="489600" cy="4653245"/>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8"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250713">
              <a:buFont typeface="Arial" panose="020B0604020202020204" pitchFamily="34" charset="0"/>
              <a:buNone/>
              <a:tabLst>
                <a:tab pos="154285" algn="l"/>
              </a:tabLst>
              <a:defRPr sz="1339"/>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9" name="Platshållare för text 5"/>
          <p:cNvSpPr>
            <a:spLocks noGrp="1"/>
          </p:cNvSpPr>
          <p:nvPr>
            <p:ph type="body" sz="quarter" idx="10" hasCustomPrompt="1"/>
          </p:nvPr>
        </p:nvSpPr>
        <p:spPr>
          <a:xfrm>
            <a:off x="899593" y="4515967"/>
            <a:ext cx="5780088" cy="412626"/>
          </a:xfrm>
          <a:prstGeom prst="rect">
            <a:avLst/>
          </a:prstGeom>
        </p:spPr>
        <p:txBody>
          <a:bodyPr lIns="0" tIns="0" rIns="0" bIns="0" anchor="b"/>
          <a:lstStyle>
            <a:lvl1pPr algn="l">
              <a:defRPr sz="536"/>
            </a:lvl1pPr>
          </a:lstStyle>
          <a:p>
            <a:pPr algn="l"/>
            <a:r>
              <a:rPr lang="sv-SE" dirty="0"/>
              <a:t>Lägg till avsändare här</a:t>
            </a:r>
          </a:p>
        </p:txBody>
      </p:sp>
    </p:spTree>
    <p:extLst>
      <p:ext uri="{BB962C8B-B14F-4D97-AF65-F5344CB8AC3E}">
        <p14:creationId xmlns:p14="http://schemas.microsoft.com/office/powerpoint/2010/main" val="34736672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7"/>
            <a:ext cx="7848872" cy="576064"/>
          </a:xfrm>
          <a:prstGeom prst="rect">
            <a:avLst/>
          </a:prstGeom>
        </p:spPr>
        <p:txBody>
          <a:bodyPr lIns="0" tIns="0" rIns="0" bIns="0" anchor="ctr" anchorCtr="0"/>
          <a:lstStyle>
            <a:lvl1pPr>
              <a:defRPr sz="2036">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96429">
              <a:buFont typeface="Arial" pitchFamily="34" charset="0"/>
              <a:buNone/>
              <a:defRPr sz="1286"/>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8" y="1059582"/>
            <a:ext cx="3528392" cy="3240360"/>
          </a:xfrm>
          <a:prstGeom prst="rect">
            <a:avLst/>
          </a:prstGeom>
        </p:spPr>
        <p:txBody>
          <a:bodyPr lIns="0" tIns="0" rIns="0" bIns="0"/>
          <a:lstStyle>
            <a:lvl1pPr marL="0" indent="-96429">
              <a:buFont typeface="Arial" pitchFamily="34" charset="0"/>
              <a:buNone/>
              <a:defRPr sz="1286"/>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2" name="Rektangel 11"/>
          <p:cNvSpPr/>
          <p:nvPr userDrawn="1"/>
        </p:nvSpPr>
        <p:spPr>
          <a:xfrm>
            <a:off x="-2" y="4"/>
            <a:ext cx="489600" cy="49025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13" name="Rektangel 12"/>
          <p:cNvSpPr/>
          <p:nvPr userDrawn="1"/>
        </p:nvSpPr>
        <p:spPr>
          <a:xfrm>
            <a:off x="0" y="490258"/>
            <a:ext cx="489600" cy="4653245"/>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14" name="Platshållare för text 5"/>
          <p:cNvSpPr>
            <a:spLocks noGrp="1"/>
          </p:cNvSpPr>
          <p:nvPr>
            <p:ph type="body" sz="quarter" idx="10" hasCustomPrompt="1"/>
          </p:nvPr>
        </p:nvSpPr>
        <p:spPr>
          <a:xfrm>
            <a:off x="899593" y="4515967"/>
            <a:ext cx="5780088" cy="412626"/>
          </a:xfrm>
          <a:prstGeom prst="rect">
            <a:avLst/>
          </a:prstGeom>
        </p:spPr>
        <p:txBody>
          <a:bodyPr lIns="0" tIns="0" rIns="0" bIns="0" anchor="b"/>
          <a:lstStyle>
            <a:lvl1pPr algn="l">
              <a:defRPr sz="536"/>
            </a:lvl1pPr>
          </a:lstStyle>
          <a:p>
            <a:pPr algn="l"/>
            <a:r>
              <a:rPr lang="sv-SE" dirty="0"/>
              <a:t>Lägg till avsändare här</a:t>
            </a:r>
          </a:p>
        </p:txBody>
      </p:sp>
    </p:spTree>
    <p:extLst>
      <p:ext uri="{BB962C8B-B14F-4D97-AF65-F5344CB8AC3E}">
        <p14:creationId xmlns:p14="http://schemas.microsoft.com/office/powerpoint/2010/main" val="5730004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extsida hel">
    <p:spTree>
      <p:nvGrpSpPr>
        <p:cNvPr id="1" name=""/>
        <p:cNvGrpSpPr/>
        <p:nvPr/>
      </p:nvGrpSpPr>
      <p:grpSpPr>
        <a:xfrm>
          <a:off x="0" y="0"/>
          <a:ext cx="0" cy="0"/>
          <a:chOff x="0" y="0"/>
          <a:chExt cx="0" cy="0"/>
        </a:xfrm>
      </p:grpSpPr>
      <p:sp>
        <p:nvSpPr>
          <p:cNvPr id="5" name="Rektangel 4"/>
          <p:cNvSpPr/>
          <p:nvPr userDrawn="1"/>
        </p:nvSpPr>
        <p:spPr>
          <a:xfrm>
            <a:off x="-1" y="4"/>
            <a:ext cx="489600" cy="490255"/>
          </a:xfrm>
          <a:prstGeom prst="rect">
            <a:avLst/>
          </a:prstGeom>
          <a:solidFill>
            <a:srgbClr val="007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solidFill>
                <a:srgbClr val="007864"/>
              </a:solidFill>
            </a:endParaRPr>
          </a:p>
        </p:txBody>
      </p:sp>
      <p:sp>
        <p:nvSpPr>
          <p:cNvPr id="7" name="Rektangel 6"/>
          <p:cNvSpPr/>
          <p:nvPr userDrawn="1"/>
        </p:nvSpPr>
        <p:spPr>
          <a:xfrm>
            <a:off x="-1" y="490258"/>
            <a:ext cx="489600" cy="4653245"/>
          </a:xfrm>
          <a:prstGeom prst="rect">
            <a:avLst/>
          </a:prstGeom>
          <a:solidFill>
            <a:srgbClr val="00B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8" name="Rubrik 1"/>
          <p:cNvSpPr>
            <a:spLocks noGrp="1"/>
          </p:cNvSpPr>
          <p:nvPr>
            <p:ph type="title" hasCustomPrompt="1"/>
          </p:nvPr>
        </p:nvSpPr>
        <p:spPr>
          <a:xfrm>
            <a:off x="899592" y="384217"/>
            <a:ext cx="7848872" cy="576064"/>
          </a:xfrm>
          <a:prstGeom prst="rect">
            <a:avLst/>
          </a:prstGeom>
        </p:spPr>
        <p:txBody>
          <a:bodyPr lIns="0" tIns="0" rIns="0" bIns="0" anchor="ctr" anchorCtr="0"/>
          <a:lstStyle>
            <a:lvl1pPr>
              <a:defRPr sz="2036">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250713">
              <a:buFont typeface="Arial" panose="020B0604020202020204" pitchFamily="34" charset="0"/>
              <a:buNone/>
              <a:tabLst>
                <a:tab pos="154285" algn="l"/>
              </a:tabLst>
              <a:defRPr sz="1339"/>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3" y="4515967"/>
            <a:ext cx="5780088" cy="412626"/>
          </a:xfrm>
          <a:prstGeom prst="rect">
            <a:avLst/>
          </a:prstGeom>
        </p:spPr>
        <p:txBody>
          <a:bodyPr lIns="0" tIns="0" rIns="0" bIns="0" anchor="b"/>
          <a:lstStyle>
            <a:lvl1pPr algn="l">
              <a:defRPr sz="536"/>
            </a:lvl1pPr>
          </a:lstStyle>
          <a:p>
            <a:pPr algn="l"/>
            <a:r>
              <a:rPr lang="sv-SE" dirty="0"/>
              <a:t>Lägg till avsändare här</a:t>
            </a:r>
          </a:p>
        </p:txBody>
      </p:sp>
    </p:spTree>
    <p:extLst>
      <p:ext uri="{BB962C8B-B14F-4D97-AF65-F5344CB8AC3E}">
        <p14:creationId xmlns:p14="http://schemas.microsoft.com/office/powerpoint/2010/main" val="9001303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7"/>
            <a:ext cx="7848872" cy="576064"/>
          </a:xfrm>
          <a:prstGeom prst="rect">
            <a:avLst/>
          </a:prstGeom>
        </p:spPr>
        <p:txBody>
          <a:bodyPr lIns="0" tIns="0" rIns="0" bIns="0" anchor="ctr" anchorCtr="0"/>
          <a:lstStyle>
            <a:lvl1pPr>
              <a:defRPr sz="2036">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96429">
              <a:buFont typeface="Arial" pitchFamily="34" charset="0"/>
              <a:buNone/>
              <a:defRPr sz="1286"/>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8" y="1059582"/>
            <a:ext cx="3528392" cy="3240360"/>
          </a:xfrm>
          <a:prstGeom prst="rect">
            <a:avLst/>
          </a:prstGeom>
        </p:spPr>
        <p:txBody>
          <a:bodyPr lIns="0" tIns="0" rIns="0" bIns="0"/>
          <a:lstStyle>
            <a:lvl1pPr marL="0" indent="-96429">
              <a:buFont typeface="Arial" pitchFamily="34" charset="0"/>
              <a:buNone/>
              <a:defRPr sz="1286"/>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4" name="Rektangel 13"/>
          <p:cNvSpPr/>
          <p:nvPr userDrawn="1"/>
        </p:nvSpPr>
        <p:spPr>
          <a:xfrm>
            <a:off x="-1" y="4"/>
            <a:ext cx="489600" cy="490255"/>
          </a:xfrm>
          <a:prstGeom prst="rect">
            <a:avLst/>
          </a:prstGeom>
          <a:solidFill>
            <a:srgbClr val="007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solidFill>
                <a:srgbClr val="007864"/>
              </a:solidFill>
            </a:endParaRPr>
          </a:p>
        </p:txBody>
      </p:sp>
      <p:sp>
        <p:nvSpPr>
          <p:cNvPr id="15" name="Rektangel 14"/>
          <p:cNvSpPr/>
          <p:nvPr userDrawn="1"/>
        </p:nvSpPr>
        <p:spPr>
          <a:xfrm>
            <a:off x="-1" y="490258"/>
            <a:ext cx="489600" cy="4653245"/>
          </a:xfrm>
          <a:prstGeom prst="rect">
            <a:avLst/>
          </a:prstGeom>
          <a:solidFill>
            <a:srgbClr val="00B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12" name="Platshållare för text 5"/>
          <p:cNvSpPr>
            <a:spLocks noGrp="1"/>
          </p:cNvSpPr>
          <p:nvPr>
            <p:ph type="body" sz="quarter" idx="10" hasCustomPrompt="1"/>
          </p:nvPr>
        </p:nvSpPr>
        <p:spPr>
          <a:xfrm>
            <a:off x="899593" y="4515967"/>
            <a:ext cx="5780088" cy="412626"/>
          </a:xfrm>
          <a:prstGeom prst="rect">
            <a:avLst/>
          </a:prstGeom>
        </p:spPr>
        <p:txBody>
          <a:bodyPr lIns="0" tIns="0" rIns="0" bIns="0" anchor="b"/>
          <a:lstStyle>
            <a:lvl1pPr algn="l">
              <a:defRPr sz="536"/>
            </a:lvl1pPr>
          </a:lstStyle>
          <a:p>
            <a:pPr algn="l"/>
            <a:r>
              <a:rPr lang="sv-SE" dirty="0"/>
              <a:t>Lägg till avsändare här</a:t>
            </a:r>
          </a:p>
        </p:txBody>
      </p:sp>
    </p:spTree>
    <p:extLst>
      <p:ext uri="{BB962C8B-B14F-4D97-AF65-F5344CB8AC3E}">
        <p14:creationId xmlns:p14="http://schemas.microsoft.com/office/powerpoint/2010/main" val="17560598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Textsida hel">
    <p:spTree>
      <p:nvGrpSpPr>
        <p:cNvPr id="1" name=""/>
        <p:cNvGrpSpPr/>
        <p:nvPr/>
      </p:nvGrpSpPr>
      <p:grpSpPr>
        <a:xfrm>
          <a:off x="0" y="0"/>
          <a:ext cx="0" cy="0"/>
          <a:chOff x="0" y="0"/>
          <a:chExt cx="0" cy="0"/>
        </a:xfrm>
      </p:grpSpPr>
      <p:sp>
        <p:nvSpPr>
          <p:cNvPr id="5" name="Rektangel 4"/>
          <p:cNvSpPr/>
          <p:nvPr userDrawn="1"/>
        </p:nvSpPr>
        <p:spPr>
          <a:xfrm>
            <a:off x="-1" y="4"/>
            <a:ext cx="489600" cy="490255"/>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solidFill>
                <a:srgbClr val="007864"/>
              </a:solidFill>
            </a:endParaRPr>
          </a:p>
        </p:txBody>
      </p:sp>
      <p:sp>
        <p:nvSpPr>
          <p:cNvPr id="7" name="Rektangel 6"/>
          <p:cNvSpPr/>
          <p:nvPr userDrawn="1"/>
        </p:nvSpPr>
        <p:spPr>
          <a:xfrm>
            <a:off x="-2" y="490258"/>
            <a:ext cx="489600" cy="4653245"/>
          </a:xfrm>
          <a:prstGeom prst="rect">
            <a:avLst/>
          </a:prstGeom>
          <a:solidFill>
            <a:srgbClr val="FFB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8" name="Rubrik 1"/>
          <p:cNvSpPr>
            <a:spLocks noGrp="1"/>
          </p:cNvSpPr>
          <p:nvPr>
            <p:ph type="title" hasCustomPrompt="1"/>
          </p:nvPr>
        </p:nvSpPr>
        <p:spPr>
          <a:xfrm>
            <a:off x="899592" y="384217"/>
            <a:ext cx="7848872" cy="576064"/>
          </a:xfrm>
          <a:prstGeom prst="rect">
            <a:avLst/>
          </a:prstGeom>
        </p:spPr>
        <p:txBody>
          <a:bodyPr lIns="0" tIns="0" rIns="0" bIns="0" anchor="ctr" anchorCtr="0"/>
          <a:lstStyle>
            <a:lvl1pPr>
              <a:defRPr sz="2036">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250713">
              <a:buFont typeface="Arial" panose="020B0604020202020204" pitchFamily="34" charset="0"/>
              <a:buNone/>
              <a:tabLst>
                <a:tab pos="154285" algn="l"/>
              </a:tabLst>
              <a:defRPr sz="1339"/>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3" y="4515967"/>
            <a:ext cx="5780088" cy="412626"/>
          </a:xfrm>
          <a:prstGeom prst="rect">
            <a:avLst/>
          </a:prstGeom>
        </p:spPr>
        <p:txBody>
          <a:bodyPr lIns="0" tIns="0" rIns="0" bIns="0" anchor="b"/>
          <a:lstStyle>
            <a:lvl1pPr algn="l">
              <a:defRPr sz="536"/>
            </a:lvl1pPr>
          </a:lstStyle>
          <a:p>
            <a:pPr algn="l"/>
            <a:r>
              <a:rPr lang="sv-SE" dirty="0"/>
              <a:t>Lägg till avsändare här</a:t>
            </a:r>
          </a:p>
        </p:txBody>
      </p:sp>
    </p:spTree>
    <p:extLst>
      <p:ext uri="{BB962C8B-B14F-4D97-AF65-F5344CB8AC3E}">
        <p14:creationId xmlns:p14="http://schemas.microsoft.com/office/powerpoint/2010/main" val="15931554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7"/>
            <a:ext cx="7848872" cy="576064"/>
          </a:xfrm>
          <a:prstGeom prst="rect">
            <a:avLst/>
          </a:prstGeom>
        </p:spPr>
        <p:txBody>
          <a:bodyPr lIns="0" tIns="0" rIns="0" bIns="0" anchor="ctr" anchorCtr="0"/>
          <a:lstStyle>
            <a:lvl1pPr>
              <a:defRPr sz="2036">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96429">
              <a:buFont typeface="Arial" pitchFamily="34" charset="0"/>
              <a:buNone/>
              <a:defRPr sz="1286"/>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8" y="1059582"/>
            <a:ext cx="3528392" cy="3240360"/>
          </a:xfrm>
          <a:prstGeom prst="rect">
            <a:avLst/>
          </a:prstGeom>
        </p:spPr>
        <p:txBody>
          <a:bodyPr lIns="0" tIns="0" rIns="0" bIns="0"/>
          <a:lstStyle>
            <a:lvl1pPr marL="0" indent="-96429">
              <a:buFont typeface="Arial" pitchFamily="34" charset="0"/>
              <a:buNone/>
              <a:defRPr sz="1286"/>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2" name="Rektangel 11"/>
          <p:cNvSpPr/>
          <p:nvPr userDrawn="1"/>
        </p:nvSpPr>
        <p:spPr>
          <a:xfrm>
            <a:off x="-1" y="4"/>
            <a:ext cx="489600" cy="490255"/>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solidFill>
                <a:srgbClr val="007864"/>
              </a:solidFill>
            </a:endParaRPr>
          </a:p>
        </p:txBody>
      </p:sp>
      <p:sp>
        <p:nvSpPr>
          <p:cNvPr id="13" name="Rektangel 12"/>
          <p:cNvSpPr/>
          <p:nvPr userDrawn="1"/>
        </p:nvSpPr>
        <p:spPr>
          <a:xfrm>
            <a:off x="-2" y="490258"/>
            <a:ext cx="489600" cy="4653245"/>
          </a:xfrm>
          <a:prstGeom prst="rect">
            <a:avLst/>
          </a:prstGeom>
          <a:solidFill>
            <a:srgbClr val="FFB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14" name="Platshållare för text 5"/>
          <p:cNvSpPr>
            <a:spLocks noGrp="1"/>
          </p:cNvSpPr>
          <p:nvPr>
            <p:ph type="body" sz="quarter" idx="10" hasCustomPrompt="1"/>
          </p:nvPr>
        </p:nvSpPr>
        <p:spPr>
          <a:xfrm>
            <a:off x="899593" y="4515967"/>
            <a:ext cx="5780088" cy="412626"/>
          </a:xfrm>
          <a:prstGeom prst="rect">
            <a:avLst/>
          </a:prstGeom>
        </p:spPr>
        <p:txBody>
          <a:bodyPr lIns="0" tIns="0" rIns="0" bIns="0" anchor="b"/>
          <a:lstStyle>
            <a:lvl1pPr algn="l">
              <a:defRPr sz="536"/>
            </a:lvl1pPr>
          </a:lstStyle>
          <a:p>
            <a:pPr algn="l"/>
            <a:r>
              <a:rPr lang="sv-SE" dirty="0"/>
              <a:t>Lägg till avsändare här</a:t>
            </a:r>
          </a:p>
        </p:txBody>
      </p:sp>
    </p:spTree>
    <p:extLst>
      <p:ext uri="{BB962C8B-B14F-4D97-AF65-F5344CB8AC3E}">
        <p14:creationId xmlns:p14="http://schemas.microsoft.com/office/powerpoint/2010/main" val="26396147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_Textsida hel">
    <p:spTree>
      <p:nvGrpSpPr>
        <p:cNvPr id="1" name=""/>
        <p:cNvGrpSpPr/>
        <p:nvPr/>
      </p:nvGrpSpPr>
      <p:grpSpPr>
        <a:xfrm>
          <a:off x="0" y="0"/>
          <a:ext cx="0" cy="0"/>
          <a:chOff x="0" y="0"/>
          <a:chExt cx="0" cy="0"/>
        </a:xfrm>
      </p:grpSpPr>
      <p:sp>
        <p:nvSpPr>
          <p:cNvPr id="5" name="Rektangel 4"/>
          <p:cNvSpPr/>
          <p:nvPr userDrawn="1"/>
        </p:nvSpPr>
        <p:spPr>
          <a:xfrm>
            <a:off x="-1" y="4"/>
            <a:ext cx="489600" cy="490255"/>
          </a:xfrm>
          <a:prstGeom prst="rect">
            <a:avLst/>
          </a:prstGeom>
          <a:solidFill>
            <a:srgbClr val="004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solidFill>
                <a:srgbClr val="007864"/>
              </a:solidFill>
            </a:endParaRPr>
          </a:p>
        </p:txBody>
      </p:sp>
      <p:sp>
        <p:nvSpPr>
          <p:cNvPr id="7" name="Rektangel 6"/>
          <p:cNvSpPr/>
          <p:nvPr userDrawn="1"/>
        </p:nvSpPr>
        <p:spPr>
          <a:xfrm>
            <a:off x="-2" y="490258"/>
            <a:ext cx="489600" cy="4653245"/>
          </a:xfrm>
          <a:prstGeom prst="rect">
            <a:avLst/>
          </a:prstGeom>
          <a:solidFill>
            <a:srgbClr val="00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8" name="Rubrik 1"/>
          <p:cNvSpPr>
            <a:spLocks noGrp="1"/>
          </p:cNvSpPr>
          <p:nvPr>
            <p:ph type="title" hasCustomPrompt="1"/>
          </p:nvPr>
        </p:nvSpPr>
        <p:spPr>
          <a:xfrm>
            <a:off x="899592" y="384217"/>
            <a:ext cx="7848872" cy="576064"/>
          </a:xfrm>
          <a:prstGeom prst="rect">
            <a:avLst/>
          </a:prstGeom>
        </p:spPr>
        <p:txBody>
          <a:bodyPr lIns="0" tIns="0" rIns="0" bIns="0" anchor="ctr" anchorCtr="0"/>
          <a:lstStyle>
            <a:lvl1pPr>
              <a:defRPr sz="2036">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250713">
              <a:buFont typeface="Arial" panose="020B0604020202020204" pitchFamily="34" charset="0"/>
              <a:buNone/>
              <a:tabLst>
                <a:tab pos="154285" algn="l"/>
              </a:tabLst>
              <a:defRPr sz="1339"/>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3" y="4515967"/>
            <a:ext cx="5780088" cy="412626"/>
          </a:xfrm>
          <a:prstGeom prst="rect">
            <a:avLst/>
          </a:prstGeom>
        </p:spPr>
        <p:txBody>
          <a:bodyPr lIns="0" tIns="0" rIns="0" bIns="0" anchor="b"/>
          <a:lstStyle>
            <a:lvl1pPr algn="l">
              <a:defRPr sz="536"/>
            </a:lvl1pPr>
          </a:lstStyle>
          <a:p>
            <a:pPr algn="l"/>
            <a:r>
              <a:rPr lang="sv-SE" dirty="0"/>
              <a:t>Lägg till avsändare här</a:t>
            </a:r>
          </a:p>
        </p:txBody>
      </p:sp>
    </p:spTree>
    <p:extLst>
      <p:ext uri="{BB962C8B-B14F-4D97-AF65-F5344CB8AC3E}">
        <p14:creationId xmlns:p14="http://schemas.microsoft.com/office/powerpoint/2010/main" val="2734652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Rektangel 11"/>
          <p:cNvSpPr/>
          <p:nvPr userDrawn="1"/>
        </p:nvSpPr>
        <p:spPr>
          <a:xfrm>
            <a:off x="-2" y="0"/>
            <a:ext cx="489600" cy="49025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p:cNvSpPr/>
          <p:nvPr userDrawn="1"/>
        </p:nvSpPr>
        <p:spPr>
          <a:xfrm>
            <a:off x="0" y="490255"/>
            <a:ext cx="489600" cy="4653245"/>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316613615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7"/>
            <a:ext cx="7848872" cy="576064"/>
          </a:xfrm>
          <a:prstGeom prst="rect">
            <a:avLst/>
          </a:prstGeom>
        </p:spPr>
        <p:txBody>
          <a:bodyPr lIns="0" tIns="0" rIns="0" bIns="0" anchor="ctr" anchorCtr="0"/>
          <a:lstStyle>
            <a:lvl1pPr>
              <a:defRPr sz="2036">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96429">
              <a:buFont typeface="Arial" pitchFamily="34" charset="0"/>
              <a:buNone/>
              <a:defRPr sz="1286"/>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8" y="1059582"/>
            <a:ext cx="3528392" cy="3240360"/>
          </a:xfrm>
          <a:prstGeom prst="rect">
            <a:avLst/>
          </a:prstGeom>
        </p:spPr>
        <p:txBody>
          <a:bodyPr lIns="0" tIns="0" rIns="0" bIns="0"/>
          <a:lstStyle>
            <a:lvl1pPr marL="0" indent="-96429">
              <a:buFont typeface="Arial" pitchFamily="34" charset="0"/>
              <a:buNone/>
              <a:defRPr sz="1286"/>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4" name="Rektangel 13"/>
          <p:cNvSpPr/>
          <p:nvPr userDrawn="1"/>
        </p:nvSpPr>
        <p:spPr>
          <a:xfrm>
            <a:off x="-1" y="4"/>
            <a:ext cx="489600" cy="490255"/>
          </a:xfrm>
          <a:prstGeom prst="rect">
            <a:avLst/>
          </a:prstGeom>
          <a:solidFill>
            <a:srgbClr val="004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solidFill>
                <a:srgbClr val="007864"/>
              </a:solidFill>
            </a:endParaRPr>
          </a:p>
        </p:txBody>
      </p:sp>
      <p:sp>
        <p:nvSpPr>
          <p:cNvPr id="15" name="Rektangel 14"/>
          <p:cNvSpPr/>
          <p:nvPr userDrawn="1"/>
        </p:nvSpPr>
        <p:spPr>
          <a:xfrm>
            <a:off x="-2" y="490258"/>
            <a:ext cx="489600" cy="4653245"/>
          </a:xfrm>
          <a:prstGeom prst="rect">
            <a:avLst/>
          </a:prstGeom>
          <a:solidFill>
            <a:srgbClr val="00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12" name="Platshållare för text 5"/>
          <p:cNvSpPr>
            <a:spLocks noGrp="1"/>
          </p:cNvSpPr>
          <p:nvPr>
            <p:ph type="body" sz="quarter" idx="10" hasCustomPrompt="1"/>
          </p:nvPr>
        </p:nvSpPr>
        <p:spPr>
          <a:xfrm>
            <a:off x="899593" y="4515967"/>
            <a:ext cx="5780088" cy="412626"/>
          </a:xfrm>
          <a:prstGeom prst="rect">
            <a:avLst/>
          </a:prstGeom>
        </p:spPr>
        <p:txBody>
          <a:bodyPr lIns="0" tIns="0" rIns="0" bIns="0" anchor="b"/>
          <a:lstStyle>
            <a:lvl1pPr algn="l">
              <a:defRPr sz="536"/>
            </a:lvl1pPr>
          </a:lstStyle>
          <a:p>
            <a:pPr algn="l"/>
            <a:r>
              <a:rPr lang="sv-SE" dirty="0"/>
              <a:t>Lägg till avsändare här</a:t>
            </a:r>
          </a:p>
        </p:txBody>
      </p:sp>
    </p:spTree>
    <p:extLst>
      <p:ext uri="{BB962C8B-B14F-4D97-AF65-F5344CB8AC3E}">
        <p14:creationId xmlns:p14="http://schemas.microsoft.com/office/powerpoint/2010/main" val="27331005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Textsida hel">
    <p:spTree>
      <p:nvGrpSpPr>
        <p:cNvPr id="1" name=""/>
        <p:cNvGrpSpPr/>
        <p:nvPr/>
      </p:nvGrpSpPr>
      <p:grpSpPr>
        <a:xfrm>
          <a:off x="0" y="0"/>
          <a:ext cx="0" cy="0"/>
          <a:chOff x="0" y="0"/>
          <a:chExt cx="0" cy="0"/>
        </a:xfrm>
      </p:grpSpPr>
      <p:sp>
        <p:nvSpPr>
          <p:cNvPr id="5" name="Rektangel 4"/>
          <p:cNvSpPr/>
          <p:nvPr userDrawn="1"/>
        </p:nvSpPr>
        <p:spPr>
          <a:xfrm>
            <a:off x="-1" y="4"/>
            <a:ext cx="489600" cy="49025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solidFill>
                <a:srgbClr val="007864"/>
              </a:solidFill>
            </a:endParaRPr>
          </a:p>
        </p:txBody>
      </p:sp>
      <p:sp>
        <p:nvSpPr>
          <p:cNvPr id="7" name="Rektangel 6"/>
          <p:cNvSpPr/>
          <p:nvPr userDrawn="1"/>
        </p:nvSpPr>
        <p:spPr>
          <a:xfrm>
            <a:off x="-1" y="490258"/>
            <a:ext cx="489600" cy="4653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8" name="Rubrik 1"/>
          <p:cNvSpPr>
            <a:spLocks noGrp="1"/>
          </p:cNvSpPr>
          <p:nvPr>
            <p:ph type="title" hasCustomPrompt="1"/>
          </p:nvPr>
        </p:nvSpPr>
        <p:spPr>
          <a:xfrm>
            <a:off x="899592" y="384217"/>
            <a:ext cx="7848872" cy="576064"/>
          </a:xfrm>
          <a:prstGeom prst="rect">
            <a:avLst/>
          </a:prstGeom>
        </p:spPr>
        <p:txBody>
          <a:bodyPr lIns="0" tIns="0" rIns="0" bIns="0" anchor="ctr" anchorCtr="0"/>
          <a:lstStyle>
            <a:lvl1pPr>
              <a:defRPr sz="2036">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250713">
              <a:buFont typeface="Arial" panose="020B0604020202020204" pitchFamily="34" charset="0"/>
              <a:buNone/>
              <a:tabLst>
                <a:tab pos="154285" algn="l"/>
              </a:tabLst>
              <a:defRPr sz="1339"/>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3" y="4515967"/>
            <a:ext cx="5780088" cy="412626"/>
          </a:xfrm>
          <a:prstGeom prst="rect">
            <a:avLst/>
          </a:prstGeom>
        </p:spPr>
        <p:txBody>
          <a:bodyPr lIns="0" tIns="0" rIns="0" bIns="0" anchor="b"/>
          <a:lstStyle>
            <a:lvl1pPr algn="l">
              <a:defRPr sz="536"/>
            </a:lvl1pPr>
          </a:lstStyle>
          <a:p>
            <a:pPr algn="l"/>
            <a:r>
              <a:rPr lang="sv-SE" dirty="0"/>
              <a:t>Lägg till avsändare här</a:t>
            </a:r>
          </a:p>
        </p:txBody>
      </p:sp>
    </p:spTree>
    <p:extLst>
      <p:ext uri="{BB962C8B-B14F-4D97-AF65-F5344CB8AC3E}">
        <p14:creationId xmlns:p14="http://schemas.microsoft.com/office/powerpoint/2010/main" val="38845703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7"/>
            <a:ext cx="7848872" cy="576064"/>
          </a:xfrm>
          <a:prstGeom prst="rect">
            <a:avLst/>
          </a:prstGeom>
        </p:spPr>
        <p:txBody>
          <a:bodyPr lIns="0" tIns="0" rIns="0" bIns="0" anchor="ctr" anchorCtr="0"/>
          <a:lstStyle>
            <a:lvl1pPr>
              <a:defRPr sz="2036">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96429">
              <a:buFont typeface="Arial" pitchFamily="34" charset="0"/>
              <a:buNone/>
              <a:defRPr sz="1286"/>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8" y="1059582"/>
            <a:ext cx="3528392" cy="3240360"/>
          </a:xfrm>
          <a:prstGeom prst="rect">
            <a:avLst/>
          </a:prstGeom>
        </p:spPr>
        <p:txBody>
          <a:bodyPr lIns="0" tIns="0" rIns="0" bIns="0"/>
          <a:lstStyle>
            <a:lvl1pPr marL="0" indent="-96429">
              <a:buFont typeface="Arial" pitchFamily="34" charset="0"/>
              <a:buNone/>
              <a:defRPr sz="1286"/>
            </a:lvl1pPr>
            <a:lvl2pPr>
              <a:defRPr sz="1286"/>
            </a:lvl2pPr>
            <a:lvl3pPr>
              <a:defRPr sz="1071"/>
            </a:lvl3pPr>
            <a:lvl4pPr>
              <a:defRPr sz="964"/>
            </a:lvl4pPr>
            <a:lvl5pPr>
              <a:defRPr sz="964"/>
            </a:lvl5pPr>
            <a:lvl6pPr>
              <a:defRPr sz="964"/>
            </a:lvl6pPr>
            <a:lvl7pPr>
              <a:defRPr sz="964"/>
            </a:lvl7pPr>
            <a:lvl8pPr>
              <a:defRPr sz="964"/>
            </a:lvl8pPr>
            <a:lvl9pPr>
              <a:defRPr sz="964"/>
            </a:lvl9pPr>
          </a:lstStyle>
          <a:p>
            <a:pPr lvl="0"/>
            <a:r>
              <a:rPr lang="sv-SE" dirty="0"/>
              <a:t>Skriv en text eller infoga ett objekt genom att klicka på en av ikonerna i mitten.</a:t>
            </a:r>
          </a:p>
        </p:txBody>
      </p:sp>
      <p:sp>
        <p:nvSpPr>
          <p:cNvPr id="12" name="Rektangel 11"/>
          <p:cNvSpPr/>
          <p:nvPr userDrawn="1"/>
        </p:nvSpPr>
        <p:spPr>
          <a:xfrm>
            <a:off x="-1" y="4"/>
            <a:ext cx="489600" cy="49025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solidFill>
                <a:srgbClr val="007864"/>
              </a:solidFill>
            </a:endParaRPr>
          </a:p>
        </p:txBody>
      </p:sp>
      <p:sp>
        <p:nvSpPr>
          <p:cNvPr id="13" name="Rektangel 12"/>
          <p:cNvSpPr/>
          <p:nvPr userDrawn="1"/>
        </p:nvSpPr>
        <p:spPr>
          <a:xfrm>
            <a:off x="-1" y="490258"/>
            <a:ext cx="489600" cy="4653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512"/>
          </a:p>
        </p:txBody>
      </p:sp>
      <p:sp>
        <p:nvSpPr>
          <p:cNvPr id="14" name="Platshållare för text 5"/>
          <p:cNvSpPr>
            <a:spLocks noGrp="1"/>
          </p:cNvSpPr>
          <p:nvPr>
            <p:ph type="body" sz="quarter" idx="10" hasCustomPrompt="1"/>
          </p:nvPr>
        </p:nvSpPr>
        <p:spPr>
          <a:xfrm>
            <a:off x="899593" y="4515967"/>
            <a:ext cx="5780088" cy="412626"/>
          </a:xfrm>
          <a:prstGeom prst="rect">
            <a:avLst/>
          </a:prstGeom>
        </p:spPr>
        <p:txBody>
          <a:bodyPr lIns="0" tIns="0" rIns="0" bIns="0" anchor="b"/>
          <a:lstStyle>
            <a:lvl1pPr algn="l">
              <a:defRPr sz="536"/>
            </a:lvl1pPr>
          </a:lstStyle>
          <a:p>
            <a:pPr algn="l"/>
            <a:r>
              <a:rPr lang="sv-SE" dirty="0"/>
              <a:t>Lägg till avsändare här</a:t>
            </a:r>
          </a:p>
        </p:txBody>
      </p:sp>
    </p:spTree>
    <p:extLst>
      <p:ext uri="{BB962C8B-B14F-4D97-AF65-F5344CB8AC3E}">
        <p14:creationId xmlns:p14="http://schemas.microsoft.com/office/powerpoint/2010/main" val="103282512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Helbild med bildtext">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0" y="0"/>
            <a:ext cx="9144000" cy="5143500"/>
          </a:xfrm>
          <a:prstGeom prst="rect">
            <a:avLst/>
          </a:prstGeom>
        </p:spPr>
        <p:txBody>
          <a:bodyPr lIns="180000" tIns="180000" rIns="108000">
            <a:normAutofit/>
          </a:bodyPr>
          <a:lstStyle>
            <a:lvl1pPr marL="0" indent="0" algn="ctr">
              <a:buNone/>
              <a:defRPr sz="1071">
                <a:solidFill>
                  <a:schemeClr val="bg1">
                    <a:lumMod val="85000"/>
                  </a:schemeClr>
                </a:solidFill>
              </a:defRPr>
            </a:lvl1pPr>
            <a:lvl2pPr marL="244928" indent="0">
              <a:buNone/>
              <a:defRPr sz="1500"/>
            </a:lvl2pPr>
            <a:lvl3pPr marL="489855" indent="0">
              <a:buNone/>
              <a:defRPr sz="1286"/>
            </a:lvl3pPr>
            <a:lvl4pPr marL="734782" indent="0">
              <a:buNone/>
              <a:defRPr sz="1071"/>
            </a:lvl4pPr>
            <a:lvl5pPr marL="979710" indent="0">
              <a:buNone/>
              <a:defRPr sz="1071"/>
            </a:lvl5pPr>
            <a:lvl6pPr marL="1224637" indent="0">
              <a:buNone/>
              <a:defRPr sz="1071"/>
            </a:lvl6pPr>
            <a:lvl7pPr marL="1469565" indent="0">
              <a:buNone/>
              <a:defRPr sz="1071"/>
            </a:lvl7pPr>
            <a:lvl8pPr marL="1714492" indent="0">
              <a:buNone/>
              <a:defRPr sz="1071"/>
            </a:lvl8pPr>
            <a:lvl9pPr marL="1959419" indent="0">
              <a:buNone/>
              <a:defRPr sz="1071"/>
            </a:lvl9pPr>
          </a:lstStyle>
          <a:p>
            <a:r>
              <a:rPr lang="sv-SE"/>
              <a:t>Klicka på ikonen för att lägga till en bild</a:t>
            </a:r>
            <a:endParaRPr lang="sv-SE" dirty="0"/>
          </a:p>
        </p:txBody>
      </p:sp>
      <p:sp>
        <p:nvSpPr>
          <p:cNvPr id="6" name="textruta 5"/>
          <p:cNvSpPr txBox="1"/>
          <p:nvPr userDrawn="1"/>
        </p:nvSpPr>
        <p:spPr>
          <a:xfrm>
            <a:off x="1691681" y="1275608"/>
            <a:ext cx="4248472" cy="1080120"/>
          </a:xfrm>
          <a:prstGeom prst="rect">
            <a:avLst/>
          </a:prstGeom>
        </p:spPr>
        <p:txBody>
          <a:bodyPr vert="horz" wrap="square" lIns="0" tIns="0" rIns="0" bIns="0" rtlCol="0" anchor="b" anchorCtr="0">
            <a:normAutofit/>
          </a:bodyPr>
          <a:lstStyle/>
          <a:p>
            <a:pPr marL="0" marR="0" indent="0" algn="l" defTabSz="489855" rtl="0" eaLnBrk="1" fontAlgn="auto" latinLnBrk="0" hangingPunct="1">
              <a:lnSpc>
                <a:spcPct val="100000"/>
              </a:lnSpc>
              <a:spcBef>
                <a:spcPct val="0"/>
              </a:spcBef>
              <a:spcAft>
                <a:spcPts val="0"/>
              </a:spcAft>
              <a:buClrTx/>
              <a:buSzTx/>
              <a:buFontTx/>
              <a:buNone/>
              <a:tabLst/>
            </a:pPr>
            <a:endParaRPr kumimoji="0" lang="sv-SE" sz="563" b="0" i="0" u="none" strike="noStrike" kern="1200" cap="none" spc="0" normalizeH="0" baseline="0" noProof="0" dirty="0">
              <a:ln>
                <a:noFill/>
              </a:ln>
              <a:solidFill>
                <a:schemeClr val="tx1"/>
              </a:solidFill>
              <a:effectLst/>
              <a:uLnTx/>
              <a:uFillTx/>
              <a:latin typeface="+mj-lt"/>
              <a:ea typeface="+mj-ea"/>
              <a:cs typeface="+mj-cs"/>
            </a:endParaRPr>
          </a:p>
        </p:txBody>
      </p:sp>
      <p:sp>
        <p:nvSpPr>
          <p:cNvPr id="12" name="Platshållare för text 2"/>
          <p:cNvSpPr>
            <a:spLocks noGrp="1"/>
          </p:cNvSpPr>
          <p:nvPr>
            <p:ph type="body" sz="half" idx="2" hasCustomPrompt="1"/>
          </p:nvPr>
        </p:nvSpPr>
        <p:spPr>
          <a:xfrm>
            <a:off x="4" y="2708775"/>
            <a:ext cx="4932548" cy="1060112"/>
          </a:xfrm>
          <a:prstGeom prst="rect">
            <a:avLst/>
          </a:prstGeom>
          <a:solidFill>
            <a:schemeClr val="accent6">
              <a:alpha val="90000"/>
            </a:schemeClr>
          </a:solidFill>
        </p:spPr>
        <p:txBody>
          <a:bodyPr lIns="360000" tIns="108000" rIns="360000" bIns="108000" anchor="ctr" anchorCtr="0"/>
          <a:lstStyle>
            <a:lvl1pPr>
              <a:defRPr sz="857">
                <a:solidFill>
                  <a:schemeClr val="bg1"/>
                </a:solidFill>
                <a:latin typeface="+mn-lt"/>
              </a:defRPr>
            </a:lvl1pPr>
          </a:lstStyle>
          <a:p>
            <a:pPr lvl="0"/>
            <a:r>
              <a:rPr lang="sv-SE" dirty="0"/>
              <a:t>Skriv text här</a:t>
            </a:r>
          </a:p>
        </p:txBody>
      </p:sp>
      <p:sp>
        <p:nvSpPr>
          <p:cNvPr id="15"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375"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Tree>
    <p:extLst>
      <p:ext uri="{BB962C8B-B14F-4D97-AF65-F5344CB8AC3E}">
        <p14:creationId xmlns:p14="http://schemas.microsoft.com/office/powerpoint/2010/main" val="27777994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Bild med text till höger">
    <p:spTree>
      <p:nvGrpSpPr>
        <p:cNvPr id="1" name=""/>
        <p:cNvGrpSpPr/>
        <p:nvPr/>
      </p:nvGrpSpPr>
      <p:grpSpPr>
        <a:xfrm>
          <a:off x="0" y="0"/>
          <a:ext cx="0" cy="0"/>
          <a:chOff x="0" y="0"/>
          <a:chExt cx="0" cy="0"/>
        </a:xfrm>
      </p:grpSpPr>
      <p:sp>
        <p:nvSpPr>
          <p:cNvPr id="5" name="Platshållare för text 2"/>
          <p:cNvSpPr>
            <a:spLocks noGrp="1"/>
          </p:cNvSpPr>
          <p:nvPr>
            <p:ph type="body" sz="half" idx="2"/>
          </p:nvPr>
        </p:nvSpPr>
        <p:spPr>
          <a:xfrm>
            <a:off x="5144400" y="0"/>
            <a:ext cx="3999600" cy="5143500"/>
          </a:xfrm>
          <a:prstGeom prst="rect">
            <a:avLst/>
          </a:prstGeom>
          <a:solidFill>
            <a:schemeClr val="accent5"/>
          </a:solidFill>
        </p:spPr>
        <p:txBody>
          <a:bodyPr lIns="360000" tIns="360000" rIns="360000" bIns="360000" anchor="t" anchorCtr="0"/>
          <a:lstStyle>
            <a:lvl1pPr defTabSz="289285">
              <a:tabLst>
                <a:tab pos="135000" algn="l"/>
              </a:tabLst>
              <a:defRPr sz="964">
                <a:solidFill>
                  <a:schemeClr val="bg1"/>
                </a:solidFill>
                <a:latin typeface="+mn-lt"/>
              </a:defRPr>
            </a:lvl1pPr>
          </a:lstStyle>
          <a:p>
            <a:pPr lvl="0"/>
            <a:r>
              <a:rPr lang="sv-SE"/>
              <a:t>Redigera format för bakgrundstext</a:t>
            </a:r>
          </a:p>
        </p:txBody>
      </p:sp>
      <p:sp>
        <p:nvSpPr>
          <p:cNvPr id="11" name="Platshållare för bild 2"/>
          <p:cNvSpPr>
            <a:spLocks noGrp="1"/>
          </p:cNvSpPr>
          <p:nvPr>
            <p:ph type="pic" idx="10"/>
          </p:nvPr>
        </p:nvSpPr>
        <p:spPr>
          <a:xfrm>
            <a:off x="0" y="0"/>
            <a:ext cx="5144400" cy="5143500"/>
          </a:xfrm>
          <a:prstGeom prst="rect">
            <a:avLst/>
          </a:prstGeom>
        </p:spPr>
        <p:txBody>
          <a:bodyPr lIns="180000" tIns="180000" rIns="108000">
            <a:normAutofit/>
          </a:bodyPr>
          <a:lstStyle>
            <a:lvl1pPr marL="0" indent="0" algn="ctr">
              <a:buNone/>
              <a:defRPr sz="1071">
                <a:solidFill>
                  <a:schemeClr val="tx1">
                    <a:lumMod val="20000"/>
                    <a:lumOff val="80000"/>
                  </a:schemeClr>
                </a:solidFill>
              </a:defRPr>
            </a:lvl1pPr>
            <a:lvl2pPr marL="244928" indent="0">
              <a:buNone/>
              <a:defRPr sz="1500"/>
            </a:lvl2pPr>
            <a:lvl3pPr marL="489855" indent="0">
              <a:buNone/>
              <a:defRPr sz="1286"/>
            </a:lvl3pPr>
            <a:lvl4pPr marL="734782" indent="0">
              <a:buNone/>
              <a:defRPr sz="1071"/>
            </a:lvl4pPr>
            <a:lvl5pPr marL="979710" indent="0">
              <a:buNone/>
              <a:defRPr sz="1071"/>
            </a:lvl5pPr>
            <a:lvl6pPr marL="1224637" indent="0">
              <a:buNone/>
              <a:defRPr sz="1071"/>
            </a:lvl6pPr>
            <a:lvl7pPr marL="1469565" indent="0">
              <a:buNone/>
              <a:defRPr sz="1071"/>
            </a:lvl7pPr>
            <a:lvl8pPr marL="1714492" indent="0">
              <a:buNone/>
              <a:defRPr sz="1071"/>
            </a:lvl8pPr>
            <a:lvl9pPr marL="1959419" indent="0">
              <a:buNone/>
              <a:defRPr sz="1071"/>
            </a:lvl9pPr>
          </a:lstStyle>
          <a:p>
            <a:r>
              <a:rPr lang="sv-SE"/>
              <a:t>Klicka på ikonen för att lägga till en bild</a:t>
            </a:r>
            <a:endParaRPr lang="sv-SE" dirty="0"/>
          </a:p>
        </p:txBody>
      </p:sp>
      <p:sp>
        <p:nvSpPr>
          <p:cNvPr id="7"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375" baseline="0">
                <a:solidFill>
                  <a:schemeClr val="bg1"/>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Tree>
    <p:extLst>
      <p:ext uri="{BB962C8B-B14F-4D97-AF65-F5344CB8AC3E}">
        <p14:creationId xmlns:p14="http://schemas.microsoft.com/office/powerpoint/2010/main" val="30281342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Bild med text till vänster">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3999600" y="0"/>
            <a:ext cx="5144400" cy="5143500"/>
          </a:xfrm>
          <a:prstGeom prst="rect">
            <a:avLst/>
          </a:prstGeom>
        </p:spPr>
        <p:txBody>
          <a:bodyPr lIns="180000" tIns="180000" rIns="108000">
            <a:normAutofit/>
          </a:bodyPr>
          <a:lstStyle>
            <a:lvl1pPr marL="0" indent="0" algn="ctr">
              <a:buNone/>
              <a:defRPr sz="1071">
                <a:solidFill>
                  <a:schemeClr val="tx1">
                    <a:lumMod val="20000"/>
                    <a:lumOff val="80000"/>
                  </a:schemeClr>
                </a:solidFill>
              </a:defRPr>
            </a:lvl1pPr>
            <a:lvl2pPr marL="244928" indent="0">
              <a:buNone/>
              <a:defRPr sz="1500"/>
            </a:lvl2pPr>
            <a:lvl3pPr marL="489855" indent="0">
              <a:buNone/>
              <a:defRPr sz="1286"/>
            </a:lvl3pPr>
            <a:lvl4pPr marL="734782" indent="0">
              <a:buNone/>
              <a:defRPr sz="1071"/>
            </a:lvl4pPr>
            <a:lvl5pPr marL="979710" indent="0">
              <a:buNone/>
              <a:defRPr sz="1071"/>
            </a:lvl5pPr>
            <a:lvl6pPr marL="1224637" indent="0">
              <a:buNone/>
              <a:defRPr sz="1071"/>
            </a:lvl6pPr>
            <a:lvl7pPr marL="1469565" indent="0">
              <a:buNone/>
              <a:defRPr sz="1071"/>
            </a:lvl7pPr>
            <a:lvl8pPr marL="1714492" indent="0">
              <a:buNone/>
              <a:defRPr sz="1071"/>
            </a:lvl8pPr>
            <a:lvl9pPr marL="1959419" indent="0">
              <a:buNone/>
              <a:defRPr sz="1071"/>
            </a:lvl9pPr>
          </a:lstStyle>
          <a:p>
            <a:r>
              <a:rPr lang="sv-SE"/>
              <a:t>Klicka på ikonen för att lägga till en bild</a:t>
            </a:r>
            <a:endParaRPr lang="sv-SE" dirty="0"/>
          </a:p>
        </p:txBody>
      </p:sp>
      <p:sp>
        <p:nvSpPr>
          <p:cNvPr id="7"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375"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
        <p:nvSpPr>
          <p:cNvPr id="5" name="Platshållare för text 2"/>
          <p:cNvSpPr>
            <a:spLocks noGrp="1"/>
          </p:cNvSpPr>
          <p:nvPr>
            <p:ph type="body" sz="half" idx="2"/>
          </p:nvPr>
        </p:nvSpPr>
        <p:spPr>
          <a:xfrm>
            <a:off x="0" y="0"/>
            <a:ext cx="3999600" cy="5143500"/>
          </a:xfrm>
          <a:prstGeom prst="rect">
            <a:avLst/>
          </a:prstGeom>
          <a:solidFill>
            <a:schemeClr val="accent4"/>
          </a:solidFill>
        </p:spPr>
        <p:txBody>
          <a:bodyPr lIns="360000" tIns="360000" rIns="360000" bIns="360000" anchor="t" anchorCtr="0"/>
          <a:lstStyle>
            <a:lvl1pPr defTabSz="289285">
              <a:tabLst>
                <a:tab pos="135000" algn="l"/>
              </a:tabLst>
              <a:defRPr sz="964">
                <a:solidFill>
                  <a:schemeClr val="bg1"/>
                </a:solidFill>
                <a:latin typeface="+mn-lt"/>
              </a:defRPr>
            </a:lvl1pPr>
          </a:lstStyle>
          <a:p>
            <a:pPr lvl="0"/>
            <a:r>
              <a:rPr lang="sv-SE"/>
              <a:t>Redigera format för bakgrundstext</a:t>
            </a:r>
          </a:p>
        </p:txBody>
      </p:sp>
    </p:spTree>
    <p:extLst>
      <p:ext uri="{BB962C8B-B14F-4D97-AF65-F5344CB8AC3E}">
        <p14:creationId xmlns:p14="http://schemas.microsoft.com/office/powerpoint/2010/main" val="33851598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re bilder med bildtext">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2570400" y="0"/>
            <a:ext cx="6573600" cy="5143500"/>
          </a:xfrm>
          <a:prstGeom prst="rect">
            <a:avLst/>
          </a:prstGeom>
        </p:spPr>
        <p:txBody>
          <a:bodyPr lIns="180000" tIns="180000" rIns="108000">
            <a:normAutofit/>
          </a:bodyPr>
          <a:lstStyle>
            <a:lvl1pPr marL="0" indent="0" algn="ctr">
              <a:buNone/>
              <a:defRPr sz="1071">
                <a:solidFill>
                  <a:schemeClr val="tx1">
                    <a:lumMod val="20000"/>
                    <a:lumOff val="80000"/>
                  </a:schemeClr>
                </a:solidFill>
              </a:defRPr>
            </a:lvl1pPr>
            <a:lvl2pPr marL="244928" indent="0">
              <a:buNone/>
              <a:defRPr sz="1500"/>
            </a:lvl2pPr>
            <a:lvl3pPr marL="489855" indent="0">
              <a:buNone/>
              <a:defRPr sz="1286"/>
            </a:lvl3pPr>
            <a:lvl4pPr marL="734782" indent="0">
              <a:buNone/>
              <a:defRPr sz="1071"/>
            </a:lvl4pPr>
            <a:lvl5pPr marL="979710" indent="0">
              <a:buNone/>
              <a:defRPr sz="1071"/>
            </a:lvl5pPr>
            <a:lvl6pPr marL="1224637" indent="0">
              <a:buNone/>
              <a:defRPr sz="1071"/>
            </a:lvl6pPr>
            <a:lvl7pPr marL="1469565" indent="0">
              <a:buNone/>
              <a:defRPr sz="1071"/>
            </a:lvl7pPr>
            <a:lvl8pPr marL="1714492" indent="0">
              <a:buNone/>
              <a:defRPr sz="1071"/>
            </a:lvl8pPr>
            <a:lvl9pPr marL="1959419" indent="0">
              <a:buNone/>
              <a:defRPr sz="1071"/>
            </a:lvl9pPr>
          </a:lstStyle>
          <a:p>
            <a:r>
              <a:rPr lang="sv-SE"/>
              <a:t>Klicka på ikonen för att lägga till en bild</a:t>
            </a:r>
            <a:endParaRPr lang="sv-SE" dirty="0"/>
          </a:p>
        </p:txBody>
      </p:sp>
      <p:sp>
        <p:nvSpPr>
          <p:cNvPr id="8" name="Platshållare för bild 2"/>
          <p:cNvSpPr>
            <a:spLocks noGrp="1"/>
          </p:cNvSpPr>
          <p:nvPr>
            <p:ph type="pic" idx="13"/>
          </p:nvPr>
        </p:nvSpPr>
        <p:spPr>
          <a:xfrm>
            <a:off x="0" y="-5461"/>
            <a:ext cx="2570400" cy="2570400"/>
          </a:xfrm>
          <a:prstGeom prst="rect">
            <a:avLst/>
          </a:prstGeom>
        </p:spPr>
        <p:txBody>
          <a:bodyPr lIns="180000" tIns="180000" rIns="108000">
            <a:normAutofit/>
          </a:bodyPr>
          <a:lstStyle>
            <a:lvl1pPr marL="0" indent="0" algn="ctr">
              <a:buNone/>
              <a:defRPr sz="1071">
                <a:solidFill>
                  <a:schemeClr val="tx1">
                    <a:lumMod val="20000"/>
                    <a:lumOff val="80000"/>
                  </a:schemeClr>
                </a:solidFill>
              </a:defRPr>
            </a:lvl1pPr>
            <a:lvl2pPr marL="244928" indent="0">
              <a:buNone/>
              <a:defRPr sz="1500"/>
            </a:lvl2pPr>
            <a:lvl3pPr marL="489855" indent="0">
              <a:buNone/>
              <a:defRPr sz="1286"/>
            </a:lvl3pPr>
            <a:lvl4pPr marL="734782" indent="0">
              <a:buNone/>
              <a:defRPr sz="1071"/>
            </a:lvl4pPr>
            <a:lvl5pPr marL="979710" indent="0">
              <a:buNone/>
              <a:defRPr sz="1071"/>
            </a:lvl5pPr>
            <a:lvl6pPr marL="1224637" indent="0">
              <a:buNone/>
              <a:defRPr sz="1071"/>
            </a:lvl6pPr>
            <a:lvl7pPr marL="1469565" indent="0">
              <a:buNone/>
              <a:defRPr sz="1071"/>
            </a:lvl7pPr>
            <a:lvl8pPr marL="1714492" indent="0">
              <a:buNone/>
              <a:defRPr sz="1071"/>
            </a:lvl8pPr>
            <a:lvl9pPr marL="1959419" indent="0">
              <a:buNone/>
              <a:defRPr sz="1071"/>
            </a:lvl9pPr>
          </a:lstStyle>
          <a:p>
            <a:r>
              <a:rPr lang="sv-SE"/>
              <a:t>Klicka på ikonen för att lägga till en bild</a:t>
            </a:r>
            <a:endParaRPr lang="sv-SE" dirty="0"/>
          </a:p>
        </p:txBody>
      </p:sp>
      <p:sp>
        <p:nvSpPr>
          <p:cNvPr id="10" name="Platshållare för bild 2"/>
          <p:cNvSpPr>
            <a:spLocks noGrp="1"/>
          </p:cNvSpPr>
          <p:nvPr>
            <p:ph type="pic" idx="14"/>
          </p:nvPr>
        </p:nvSpPr>
        <p:spPr>
          <a:xfrm>
            <a:off x="0" y="2564047"/>
            <a:ext cx="2570400" cy="2579453"/>
          </a:xfrm>
          <a:prstGeom prst="rect">
            <a:avLst/>
          </a:prstGeom>
        </p:spPr>
        <p:txBody>
          <a:bodyPr lIns="180000" tIns="180000" rIns="108000">
            <a:normAutofit/>
          </a:bodyPr>
          <a:lstStyle>
            <a:lvl1pPr marL="0" indent="0" algn="ctr">
              <a:buNone/>
              <a:defRPr sz="1071">
                <a:solidFill>
                  <a:schemeClr val="tx1">
                    <a:lumMod val="20000"/>
                    <a:lumOff val="80000"/>
                  </a:schemeClr>
                </a:solidFill>
              </a:defRPr>
            </a:lvl1pPr>
            <a:lvl2pPr marL="244928" indent="0">
              <a:buNone/>
              <a:defRPr sz="1500"/>
            </a:lvl2pPr>
            <a:lvl3pPr marL="489855" indent="0">
              <a:buNone/>
              <a:defRPr sz="1286"/>
            </a:lvl3pPr>
            <a:lvl4pPr marL="734782" indent="0">
              <a:buNone/>
              <a:defRPr sz="1071"/>
            </a:lvl4pPr>
            <a:lvl5pPr marL="979710" indent="0">
              <a:buNone/>
              <a:defRPr sz="1071"/>
            </a:lvl5pPr>
            <a:lvl6pPr marL="1224637" indent="0">
              <a:buNone/>
              <a:defRPr sz="1071"/>
            </a:lvl6pPr>
            <a:lvl7pPr marL="1469565" indent="0">
              <a:buNone/>
              <a:defRPr sz="1071"/>
            </a:lvl7pPr>
            <a:lvl8pPr marL="1714492" indent="0">
              <a:buNone/>
              <a:defRPr sz="1071"/>
            </a:lvl8pPr>
            <a:lvl9pPr marL="1959419" indent="0">
              <a:buNone/>
              <a:defRPr sz="1071"/>
            </a:lvl9pPr>
          </a:lstStyle>
          <a:p>
            <a:r>
              <a:rPr lang="sv-SE"/>
              <a:t>Klicka på ikonen för att lägga till en bild</a:t>
            </a:r>
            <a:endParaRPr lang="sv-SE" dirty="0"/>
          </a:p>
        </p:txBody>
      </p:sp>
      <p:sp>
        <p:nvSpPr>
          <p:cNvPr id="14" name="Platshållare för text 2"/>
          <p:cNvSpPr>
            <a:spLocks noGrp="1"/>
          </p:cNvSpPr>
          <p:nvPr>
            <p:ph type="body" sz="half" idx="2" hasCustomPrompt="1"/>
          </p:nvPr>
        </p:nvSpPr>
        <p:spPr>
          <a:xfrm>
            <a:off x="4211457" y="843560"/>
            <a:ext cx="4932548" cy="1060112"/>
          </a:xfrm>
          <a:prstGeom prst="rect">
            <a:avLst/>
          </a:prstGeom>
          <a:solidFill>
            <a:srgbClr val="004B87">
              <a:alpha val="90000"/>
            </a:srgbClr>
          </a:solidFill>
        </p:spPr>
        <p:txBody>
          <a:bodyPr lIns="360000" tIns="108000" rIns="360000" bIns="108000" anchor="ctr" anchorCtr="0"/>
          <a:lstStyle>
            <a:lvl1pPr>
              <a:defRPr sz="857">
                <a:solidFill>
                  <a:schemeClr val="bg1"/>
                </a:solidFill>
                <a:latin typeface="+mn-lt"/>
              </a:defRPr>
            </a:lvl1pPr>
          </a:lstStyle>
          <a:p>
            <a:pPr lvl="0"/>
            <a:r>
              <a:rPr lang="sv-SE" dirty="0"/>
              <a:t>Skriv text här</a:t>
            </a:r>
          </a:p>
        </p:txBody>
      </p:sp>
      <p:sp>
        <p:nvSpPr>
          <p:cNvPr id="7"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375"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Tree>
    <p:extLst>
      <p:ext uri="{BB962C8B-B14F-4D97-AF65-F5344CB8AC3E}">
        <p14:creationId xmlns:p14="http://schemas.microsoft.com/office/powerpoint/2010/main" val="2905986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007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rgbClr val="00B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663355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4" name="Rektangel 13"/>
          <p:cNvSpPr/>
          <p:nvPr userDrawn="1"/>
        </p:nvSpPr>
        <p:spPr>
          <a:xfrm>
            <a:off x="-1" y="0"/>
            <a:ext cx="489600" cy="490255"/>
          </a:xfrm>
          <a:prstGeom prst="rect">
            <a:avLst/>
          </a:prstGeom>
          <a:solidFill>
            <a:srgbClr val="007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5" name="Rektangel 14"/>
          <p:cNvSpPr/>
          <p:nvPr userDrawn="1"/>
        </p:nvSpPr>
        <p:spPr>
          <a:xfrm>
            <a:off x="-1" y="490255"/>
            <a:ext cx="489600" cy="4653245"/>
          </a:xfrm>
          <a:prstGeom prst="rect">
            <a:avLst/>
          </a:prstGeom>
          <a:solidFill>
            <a:srgbClr val="00B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1504536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2" y="490255"/>
            <a:ext cx="489600" cy="4653245"/>
          </a:xfrm>
          <a:prstGeom prst="rect">
            <a:avLst/>
          </a:prstGeom>
          <a:solidFill>
            <a:srgbClr val="FFB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296581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image" Target="../media/image1.wmf"/><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2.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image" Target="../media/image1.wmf"/><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theme" Target="../theme/theme3.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image" Target="../media/image1.wmf"/><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theme" Target="../theme/theme4.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5" descr="REGION GOTLAND.wmf"/>
          <p:cNvPicPr>
            <a:picLocks noChangeAspect="1"/>
          </p:cNvPicPr>
          <p:nvPr userDrawn="1"/>
        </p:nvPicPr>
        <p:blipFill>
          <a:blip r:embed="rId20" cstate="print"/>
          <a:stretch>
            <a:fillRect/>
          </a:stretch>
        </p:blipFill>
        <p:spPr>
          <a:xfrm>
            <a:off x="7524327" y="4440242"/>
            <a:ext cx="1262631" cy="488349"/>
          </a:xfrm>
          <a:prstGeom prst="rect">
            <a:avLst/>
          </a:prstGeom>
        </p:spPr>
      </p:pic>
    </p:spTree>
    <p:extLst>
      <p:ext uri="{BB962C8B-B14F-4D97-AF65-F5344CB8AC3E}">
        <p14:creationId xmlns:p14="http://schemas.microsoft.com/office/powerpoint/2010/main" val="3319063511"/>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Lst>
  <p:txStyles>
    <p:titleStyle>
      <a:lvl1pPr algn="l" defTabSz="914400" rtl="0" eaLnBrk="1" latinLnBrk="0" hangingPunct="1">
        <a:spcBef>
          <a:spcPct val="0"/>
        </a:spcBef>
        <a:buNone/>
        <a:defRPr sz="4400" kern="1200">
          <a:solidFill>
            <a:schemeClr val="accent3"/>
          </a:solidFill>
          <a:latin typeface="+mj-lt"/>
          <a:ea typeface="+mj-ea"/>
          <a:cs typeface="+mj-cs"/>
        </a:defRPr>
      </a:lvl1pPr>
    </p:titleStyle>
    <p:bodyStyle>
      <a:lvl1pPr marL="0" indent="0" algn="l" defTabSz="914400" rtl="0" eaLnBrk="1" latinLnBrk="0" hangingPunct="1">
        <a:spcBef>
          <a:spcPct val="20000"/>
        </a:spcBef>
        <a:buFontTx/>
        <a:buNone/>
        <a:defRPr sz="28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5" descr="REGION GOTLAND.wmf"/>
          <p:cNvPicPr>
            <a:picLocks noChangeAspect="1"/>
          </p:cNvPicPr>
          <p:nvPr userDrawn="1"/>
        </p:nvPicPr>
        <p:blipFill>
          <a:blip r:embed="rId18" cstate="print"/>
          <a:stretch>
            <a:fillRect/>
          </a:stretch>
        </p:blipFill>
        <p:spPr>
          <a:xfrm>
            <a:off x="7390783" y="4388592"/>
            <a:ext cx="1396176" cy="540000"/>
          </a:xfrm>
          <a:prstGeom prst="rect">
            <a:avLst/>
          </a:prstGeom>
        </p:spPr>
      </p:pic>
    </p:spTree>
    <p:extLst>
      <p:ext uri="{BB962C8B-B14F-4D97-AF65-F5344CB8AC3E}">
        <p14:creationId xmlns:p14="http://schemas.microsoft.com/office/powerpoint/2010/main" val="194141157"/>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Lst>
  <p:txStyles>
    <p:titleStyle>
      <a:lvl1pPr algn="l" defTabSz="914392" rtl="0" eaLnBrk="1" latinLnBrk="0" hangingPunct="1">
        <a:spcBef>
          <a:spcPct val="0"/>
        </a:spcBef>
        <a:buNone/>
        <a:defRPr sz="4400" kern="1200">
          <a:solidFill>
            <a:schemeClr val="accent3"/>
          </a:solidFill>
          <a:latin typeface="+mj-lt"/>
          <a:ea typeface="+mj-ea"/>
          <a:cs typeface="+mj-cs"/>
        </a:defRPr>
      </a:lvl1pPr>
    </p:titleStyle>
    <p:bodyStyle>
      <a:lvl1pPr marL="0" indent="0" algn="l" defTabSz="914392" rtl="0" eaLnBrk="1" latinLnBrk="0" hangingPunct="1">
        <a:spcBef>
          <a:spcPct val="20000"/>
        </a:spcBef>
        <a:buFontTx/>
        <a:buNone/>
        <a:defRPr sz="2800" kern="1200">
          <a:solidFill>
            <a:schemeClr val="tx1">
              <a:lumMod val="75000"/>
            </a:schemeClr>
          </a:solidFill>
          <a:latin typeface="+mn-lt"/>
          <a:ea typeface="+mn-ea"/>
          <a:cs typeface="+mn-cs"/>
        </a:defRPr>
      </a:lvl1pPr>
      <a:lvl2pPr marL="742944" indent="-285748" algn="l" defTabSz="914392"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2990" indent="-228598" algn="l" defTabSz="914392"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186" indent="-228598" algn="l" defTabSz="914392"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382" indent="-228598" algn="l" defTabSz="914392" rtl="0" eaLnBrk="1" latinLnBrk="0" hangingPunct="1">
        <a:spcBef>
          <a:spcPct val="20000"/>
        </a:spcBef>
        <a:buFont typeface="Arial" pitchFamily="34" charset="0"/>
        <a:buChar char="»"/>
        <a:defRPr sz="1600" kern="1200">
          <a:solidFill>
            <a:schemeClr val="tx1">
              <a:lumMod val="75000"/>
            </a:schemeClr>
          </a:solidFill>
          <a:latin typeface="+mn-lt"/>
          <a:ea typeface="+mn-ea"/>
          <a:cs typeface="+mn-cs"/>
        </a:defRPr>
      </a:lvl5pPr>
      <a:lvl6pPr marL="2514578" indent="-228598" algn="l" defTabSz="91439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74" indent="-228598" algn="l" defTabSz="91439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70" indent="-228598" algn="l" defTabSz="91439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66" indent="-228598" algn="l" defTabSz="91439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392" rtl="0" eaLnBrk="1" latinLnBrk="0" hangingPunct="1">
        <a:defRPr sz="1800" kern="1200">
          <a:solidFill>
            <a:schemeClr val="tx1"/>
          </a:solidFill>
          <a:latin typeface="+mn-lt"/>
          <a:ea typeface="+mn-ea"/>
          <a:cs typeface="+mn-cs"/>
        </a:defRPr>
      </a:lvl1pPr>
      <a:lvl2pPr marL="457196" algn="l" defTabSz="914392" rtl="0" eaLnBrk="1" latinLnBrk="0" hangingPunct="1">
        <a:defRPr sz="1800" kern="1200">
          <a:solidFill>
            <a:schemeClr val="tx1"/>
          </a:solidFill>
          <a:latin typeface="+mn-lt"/>
          <a:ea typeface="+mn-ea"/>
          <a:cs typeface="+mn-cs"/>
        </a:defRPr>
      </a:lvl2pPr>
      <a:lvl3pPr marL="914392" algn="l" defTabSz="914392" rtl="0" eaLnBrk="1" latinLnBrk="0" hangingPunct="1">
        <a:defRPr sz="1800" kern="1200">
          <a:solidFill>
            <a:schemeClr val="tx1"/>
          </a:solidFill>
          <a:latin typeface="+mn-lt"/>
          <a:ea typeface="+mn-ea"/>
          <a:cs typeface="+mn-cs"/>
        </a:defRPr>
      </a:lvl3pPr>
      <a:lvl4pPr marL="1371588" algn="l" defTabSz="914392" rtl="0" eaLnBrk="1" latinLnBrk="0" hangingPunct="1">
        <a:defRPr sz="1800" kern="1200">
          <a:solidFill>
            <a:schemeClr val="tx1"/>
          </a:solidFill>
          <a:latin typeface="+mn-lt"/>
          <a:ea typeface="+mn-ea"/>
          <a:cs typeface="+mn-cs"/>
        </a:defRPr>
      </a:lvl4pPr>
      <a:lvl5pPr marL="1828784" algn="l" defTabSz="914392" rtl="0" eaLnBrk="1" latinLnBrk="0" hangingPunct="1">
        <a:defRPr sz="1800" kern="1200">
          <a:solidFill>
            <a:schemeClr val="tx1"/>
          </a:solidFill>
          <a:latin typeface="+mn-lt"/>
          <a:ea typeface="+mn-ea"/>
          <a:cs typeface="+mn-cs"/>
        </a:defRPr>
      </a:lvl5pPr>
      <a:lvl6pPr marL="2285980" algn="l" defTabSz="914392" rtl="0" eaLnBrk="1" latinLnBrk="0" hangingPunct="1">
        <a:defRPr sz="1800" kern="1200">
          <a:solidFill>
            <a:schemeClr val="tx1"/>
          </a:solidFill>
          <a:latin typeface="+mn-lt"/>
          <a:ea typeface="+mn-ea"/>
          <a:cs typeface="+mn-cs"/>
        </a:defRPr>
      </a:lvl6pPr>
      <a:lvl7pPr marL="2743176" algn="l" defTabSz="914392" rtl="0" eaLnBrk="1" latinLnBrk="0" hangingPunct="1">
        <a:defRPr sz="1800" kern="1200">
          <a:solidFill>
            <a:schemeClr val="tx1"/>
          </a:solidFill>
          <a:latin typeface="+mn-lt"/>
          <a:ea typeface="+mn-ea"/>
          <a:cs typeface="+mn-cs"/>
        </a:defRPr>
      </a:lvl7pPr>
      <a:lvl8pPr marL="3200372" algn="l" defTabSz="914392" rtl="0" eaLnBrk="1" latinLnBrk="0" hangingPunct="1">
        <a:defRPr sz="1800" kern="1200">
          <a:solidFill>
            <a:schemeClr val="tx1"/>
          </a:solidFill>
          <a:latin typeface="+mn-lt"/>
          <a:ea typeface="+mn-ea"/>
          <a:cs typeface="+mn-cs"/>
        </a:defRPr>
      </a:lvl8pPr>
      <a:lvl9pPr marL="3657568" algn="l" defTabSz="914392"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5" descr="REGION GOTLAND.wmf"/>
          <p:cNvPicPr>
            <a:picLocks noChangeAspect="1"/>
          </p:cNvPicPr>
          <p:nvPr userDrawn="1"/>
        </p:nvPicPr>
        <p:blipFill>
          <a:blip r:embed="rId18" cstate="print"/>
          <a:stretch>
            <a:fillRect/>
          </a:stretch>
        </p:blipFill>
        <p:spPr>
          <a:xfrm>
            <a:off x="7390783" y="4388592"/>
            <a:ext cx="1396176" cy="540000"/>
          </a:xfrm>
          <a:prstGeom prst="rect">
            <a:avLst/>
          </a:prstGeom>
        </p:spPr>
      </p:pic>
    </p:spTree>
    <p:extLst>
      <p:ext uri="{BB962C8B-B14F-4D97-AF65-F5344CB8AC3E}">
        <p14:creationId xmlns:p14="http://schemas.microsoft.com/office/powerpoint/2010/main" val="3633825020"/>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Lst>
  <p:txStyles>
    <p:titleStyle>
      <a:lvl1pPr algn="l" defTabSz="914400" rtl="0" eaLnBrk="1" latinLnBrk="0" hangingPunct="1">
        <a:spcBef>
          <a:spcPct val="0"/>
        </a:spcBef>
        <a:buNone/>
        <a:defRPr sz="4400" kern="1200">
          <a:solidFill>
            <a:schemeClr val="accent3"/>
          </a:solidFill>
          <a:latin typeface="+mj-lt"/>
          <a:ea typeface="+mj-ea"/>
          <a:cs typeface="+mj-cs"/>
        </a:defRPr>
      </a:lvl1pPr>
    </p:titleStyle>
    <p:bodyStyle>
      <a:lvl1pPr marL="0" indent="0" algn="l" defTabSz="914400" rtl="0" eaLnBrk="1" latinLnBrk="0" hangingPunct="1">
        <a:spcBef>
          <a:spcPct val="20000"/>
        </a:spcBef>
        <a:buFontTx/>
        <a:buNone/>
        <a:defRPr sz="28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5" descr="REGION GOTLAND.wmf"/>
          <p:cNvPicPr>
            <a:picLocks noChangeAspect="1"/>
          </p:cNvPicPr>
          <p:nvPr userDrawn="1"/>
        </p:nvPicPr>
        <p:blipFill>
          <a:blip r:embed="rId18" cstate="print"/>
          <a:stretch>
            <a:fillRect/>
          </a:stretch>
        </p:blipFill>
        <p:spPr>
          <a:xfrm>
            <a:off x="7390787" y="4388592"/>
            <a:ext cx="1396176" cy="540000"/>
          </a:xfrm>
          <a:prstGeom prst="rect">
            <a:avLst/>
          </a:prstGeom>
        </p:spPr>
      </p:pic>
    </p:spTree>
    <p:extLst>
      <p:ext uri="{BB962C8B-B14F-4D97-AF65-F5344CB8AC3E}">
        <p14:creationId xmlns:p14="http://schemas.microsoft.com/office/powerpoint/2010/main" val="400161549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txStyles>
    <p:titleStyle>
      <a:lvl1pPr algn="l" defTabSz="489855" rtl="0" eaLnBrk="1" latinLnBrk="0" hangingPunct="1">
        <a:spcBef>
          <a:spcPct val="0"/>
        </a:spcBef>
        <a:buNone/>
        <a:defRPr sz="2357" kern="1200">
          <a:solidFill>
            <a:schemeClr val="accent3"/>
          </a:solidFill>
          <a:latin typeface="+mj-lt"/>
          <a:ea typeface="+mj-ea"/>
          <a:cs typeface="+mj-cs"/>
        </a:defRPr>
      </a:lvl1pPr>
    </p:titleStyle>
    <p:bodyStyle>
      <a:lvl1pPr marL="0" indent="0" algn="l" defTabSz="489855" rtl="0" eaLnBrk="1" latinLnBrk="0" hangingPunct="1">
        <a:spcBef>
          <a:spcPct val="20000"/>
        </a:spcBef>
        <a:buFontTx/>
        <a:buNone/>
        <a:defRPr sz="1500" kern="1200">
          <a:solidFill>
            <a:schemeClr val="tx1">
              <a:lumMod val="75000"/>
            </a:schemeClr>
          </a:solidFill>
          <a:latin typeface="+mn-lt"/>
          <a:ea typeface="+mn-ea"/>
          <a:cs typeface="+mn-cs"/>
        </a:defRPr>
      </a:lvl1pPr>
      <a:lvl2pPr marL="398006" indent="-153079" algn="l" defTabSz="489855" rtl="0" eaLnBrk="1" latinLnBrk="0" hangingPunct="1">
        <a:spcBef>
          <a:spcPct val="20000"/>
        </a:spcBef>
        <a:buFont typeface="Arial" pitchFamily="34" charset="0"/>
        <a:buChar char="–"/>
        <a:defRPr sz="1286" kern="1200">
          <a:solidFill>
            <a:schemeClr val="tx1">
              <a:lumMod val="75000"/>
            </a:schemeClr>
          </a:solidFill>
          <a:latin typeface="+mn-lt"/>
          <a:ea typeface="+mn-ea"/>
          <a:cs typeface="+mn-cs"/>
        </a:defRPr>
      </a:lvl2pPr>
      <a:lvl3pPr marL="612319" indent="-122464" algn="l" defTabSz="489855" rtl="0" eaLnBrk="1" latinLnBrk="0" hangingPunct="1">
        <a:spcBef>
          <a:spcPct val="20000"/>
        </a:spcBef>
        <a:buFont typeface="Arial" pitchFamily="34" charset="0"/>
        <a:buChar char="•"/>
        <a:defRPr sz="1071" kern="1200">
          <a:solidFill>
            <a:schemeClr val="tx1">
              <a:lumMod val="75000"/>
            </a:schemeClr>
          </a:solidFill>
          <a:latin typeface="+mn-lt"/>
          <a:ea typeface="+mn-ea"/>
          <a:cs typeface="+mn-cs"/>
        </a:defRPr>
      </a:lvl3pPr>
      <a:lvl4pPr marL="857246" indent="-122464" algn="l" defTabSz="489855" rtl="0" eaLnBrk="1" latinLnBrk="0" hangingPunct="1">
        <a:spcBef>
          <a:spcPct val="20000"/>
        </a:spcBef>
        <a:buFont typeface="Arial" pitchFamily="34" charset="0"/>
        <a:buChar char="–"/>
        <a:defRPr sz="964" kern="1200">
          <a:solidFill>
            <a:schemeClr val="tx1">
              <a:lumMod val="75000"/>
            </a:schemeClr>
          </a:solidFill>
          <a:latin typeface="+mn-lt"/>
          <a:ea typeface="+mn-ea"/>
          <a:cs typeface="+mn-cs"/>
        </a:defRPr>
      </a:lvl4pPr>
      <a:lvl5pPr marL="1102173" indent="-122464" algn="l" defTabSz="489855" rtl="0" eaLnBrk="1" latinLnBrk="0" hangingPunct="1">
        <a:spcBef>
          <a:spcPct val="20000"/>
        </a:spcBef>
        <a:buFont typeface="Arial" pitchFamily="34" charset="0"/>
        <a:buChar char="»"/>
        <a:defRPr sz="857" kern="1200">
          <a:solidFill>
            <a:schemeClr val="tx1">
              <a:lumMod val="75000"/>
            </a:schemeClr>
          </a:solidFill>
          <a:latin typeface="+mn-lt"/>
          <a:ea typeface="+mn-ea"/>
          <a:cs typeface="+mn-cs"/>
        </a:defRPr>
      </a:lvl5pPr>
      <a:lvl6pPr marL="1347101" indent="-122464" algn="l" defTabSz="489855" rtl="0" eaLnBrk="1" latinLnBrk="0" hangingPunct="1">
        <a:spcBef>
          <a:spcPct val="20000"/>
        </a:spcBef>
        <a:buFont typeface="Arial" pitchFamily="34" charset="0"/>
        <a:buChar char="•"/>
        <a:defRPr sz="1071" kern="1200">
          <a:solidFill>
            <a:schemeClr val="tx1"/>
          </a:solidFill>
          <a:latin typeface="+mn-lt"/>
          <a:ea typeface="+mn-ea"/>
          <a:cs typeface="+mn-cs"/>
        </a:defRPr>
      </a:lvl6pPr>
      <a:lvl7pPr marL="1592028" indent="-122464" algn="l" defTabSz="489855" rtl="0" eaLnBrk="1" latinLnBrk="0" hangingPunct="1">
        <a:spcBef>
          <a:spcPct val="20000"/>
        </a:spcBef>
        <a:buFont typeface="Arial" pitchFamily="34" charset="0"/>
        <a:buChar char="•"/>
        <a:defRPr sz="1071" kern="1200">
          <a:solidFill>
            <a:schemeClr val="tx1"/>
          </a:solidFill>
          <a:latin typeface="+mn-lt"/>
          <a:ea typeface="+mn-ea"/>
          <a:cs typeface="+mn-cs"/>
        </a:defRPr>
      </a:lvl7pPr>
      <a:lvl8pPr marL="1836956" indent="-122464" algn="l" defTabSz="489855" rtl="0" eaLnBrk="1" latinLnBrk="0" hangingPunct="1">
        <a:spcBef>
          <a:spcPct val="20000"/>
        </a:spcBef>
        <a:buFont typeface="Arial" pitchFamily="34" charset="0"/>
        <a:buChar char="•"/>
        <a:defRPr sz="1071" kern="1200">
          <a:solidFill>
            <a:schemeClr val="tx1"/>
          </a:solidFill>
          <a:latin typeface="+mn-lt"/>
          <a:ea typeface="+mn-ea"/>
          <a:cs typeface="+mn-cs"/>
        </a:defRPr>
      </a:lvl8pPr>
      <a:lvl9pPr marL="2081883" indent="-122464" algn="l" defTabSz="489855" rtl="0" eaLnBrk="1" latinLnBrk="0" hangingPunct="1">
        <a:spcBef>
          <a:spcPct val="20000"/>
        </a:spcBef>
        <a:buFont typeface="Arial" pitchFamily="34" charset="0"/>
        <a:buChar char="•"/>
        <a:defRPr sz="1071" kern="1200">
          <a:solidFill>
            <a:schemeClr val="tx1"/>
          </a:solidFill>
          <a:latin typeface="+mn-lt"/>
          <a:ea typeface="+mn-ea"/>
          <a:cs typeface="+mn-cs"/>
        </a:defRPr>
      </a:lvl9pPr>
    </p:bodyStyle>
    <p:otherStyle>
      <a:defPPr>
        <a:defRPr lang="sv-SE"/>
      </a:defPPr>
      <a:lvl1pPr marL="0" algn="l" defTabSz="489855" rtl="0" eaLnBrk="1" latinLnBrk="0" hangingPunct="1">
        <a:defRPr sz="964" kern="1200">
          <a:solidFill>
            <a:schemeClr val="tx1"/>
          </a:solidFill>
          <a:latin typeface="+mn-lt"/>
          <a:ea typeface="+mn-ea"/>
          <a:cs typeface="+mn-cs"/>
        </a:defRPr>
      </a:lvl1pPr>
      <a:lvl2pPr marL="244928" algn="l" defTabSz="489855" rtl="0" eaLnBrk="1" latinLnBrk="0" hangingPunct="1">
        <a:defRPr sz="964" kern="1200">
          <a:solidFill>
            <a:schemeClr val="tx1"/>
          </a:solidFill>
          <a:latin typeface="+mn-lt"/>
          <a:ea typeface="+mn-ea"/>
          <a:cs typeface="+mn-cs"/>
        </a:defRPr>
      </a:lvl2pPr>
      <a:lvl3pPr marL="489855" algn="l" defTabSz="489855" rtl="0" eaLnBrk="1" latinLnBrk="0" hangingPunct="1">
        <a:defRPr sz="964" kern="1200">
          <a:solidFill>
            <a:schemeClr val="tx1"/>
          </a:solidFill>
          <a:latin typeface="+mn-lt"/>
          <a:ea typeface="+mn-ea"/>
          <a:cs typeface="+mn-cs"/>
        </a:defRPr>
      </a:lvl3pPr>
      <a:lvl4pPr marL="734782" algn="l" defTabSz="489855" rtl="0" eaLnBrk="1" latinLnBrk="0" hangingPunct="1">
        <a:defRPr sz="964" kern="1200">
          <a:solidFill>
            <a:schemeClr val="tx1"/>
          </a:solidFill>
          <a:latin typeface="+mn-lt"/>
          <a:ea typeface="+mn-ea"/>
          <a:cs typeface="+mn-cs"/>
        </a:defRPr>
      </a:lvl4pPr>
      <a:lvl5pPr marL="979710" algn="l" defTabSz="489855" rtl="0" eaLnBrk="1" latinLnBrk="0" hangingPunct="1">
        <a:defRPr sz="964" kern="1200">
          <a:solidFill>
            <a:schemeClr val="tx1"/>
          </a:solidFill>
          <a:latin typeface="+mn-lt"/>
          <a:ea typeface="+mn-ea"/>
          <a:cs typeface="+mn-cs"/>
        </a:defRPr>
      </a:lvl5pPr>
      <a:lvl6pPr marL="1224637" algn="l" defTabSz="489855" rtl="0" eaLnBrk="1" latinLnBrk="0" hangingPunct="1">
        <a:defRPr sz="964" kern="1200">
          <a:solidFill>
            <a:schemeClr val="tx1"/>
          </a:solidFill>
          <a:latin typeface="+mn-lt"/>
          <a:ea typeface="+mn-ea"/>
          <a:cs typeface="+mn-cs"/>
        </a:defRPr>
      </a:lvl6pPr>
      <a:lvl7pPr marL="1469565" algn="l" defTabSz="489855" rtl="0" eaLnBrk="1" latinLnBrk="0" hangingPunct="1">
        <a:defRPr sz="964" kern="1200">
          <a:solidFill>
            <a:schemeClr val="tx1"/>
          </a:solidFill>
          <a:latin typeface="+mn-lt"/>
          <a:ea typeface="+mn-ea"/>
          <a:cs typeface="+mn-cs"/>
        </a:defRPr>
      </a:lvl7pPr>
      <a:lvl8pPr marL="1714492" algn="l" defTabSz="489855" rtl="0" eaLnBrk="1" latinLnBrk="0" hangingPunct="1">
        <a:defRPr sz="964" kern="1200">
          <a:solidFill>
            <a:schemeClr val="tx1"/>
          </a:solidFill>
          <a:latin typeface="+mn-lt"/>
          <a:ea typeface="+mn-ea"/>
          <a:cs typeface="+mn-cs"/>
        </a:defRPr>
      </a:lvl8pPr>
      <a:lvl9pPr marL="1959419" algn="l" defTabSz="489855" rtl="0" eaLnBrk="1" latinLnBrk="0" hangingPunct="1">
        <a:defRPr sz="96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7.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9.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dirty="0"/>
              <a:t>Prisstatistik Gotlandstrafiken</a:t>
            </a:r>
            <a:endParaRPr lang="sv-SE" sz="1200" dirty="0"/>
          </a:p>
        </p:txBody>
      </p:sp>
      <p:sp>
        <p:nvSpPr>
          <p:cNvPr id="4" name="Platshållare för text 3">
            <a:extLst>
              <a:ext uri="{FF2B5EF4-FFF2-40B4-BE49-F238E27FC236}">
                <a16:creationId xmlns:a16="http://schemas.microsoft.com/office/drawing/2014/main" id="{81C18D60-B0C3-7768-F1C3-E28926E3F9A7}"/>
              </a:ext>
            </a:extLst>
          </p:cNvPr>
          <p:cNvSpPr>
            <a:spLocks noGrp="1"/>
          </p:cNvSpPr>
          <p:nvPr>
            <p:ph type="body" sz="quarter" idx="13"/>
          </p:nvPr>
        </p:nvSpPr>
        <p:spPr/>
        <p:txBody>
          <a:bodyPr/>
          <a:lstStyle/>
          <a:p>
            <a:endParaRPr lang="sv-SE"/>
          </a:p>
        </p:txBody>
      </p:sp>
    </p:spTree>
    <p:extLst>
      <p:ext uri="{BB962C8B-B14F-4D97-AF65-F5344CB8AC3E}">
        <p14:creationId xmlns:p14="http://schemas.microsoft.com/office/powerpoint/2010/main" val="923786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F5B85-A062-5457-111D-7704910B4270}"/>
            </a:ext>
          </a:extLst>
        </p:cNvPr>
        <p:cNvGrpSpPr/>
        <p:nvPr/>
      </p:nvGrpSpPr>
      <p:grpSpPr>
        <a:xfrm>
          <a:off x="0" y="0"/>
          <a:ext cx="0" cy="0"/>
          <a:chOff x="0" y="0"/>
          <a:chExt cx="0" cy="0"/>
        </a:xfrm>
      </p:grpSpPr>
      <p:sp>
        <p:nvSpPr>
          <p:cNvPr id="9" name="Rektangel 8">
            <a:extLst>
              <a:ext uri="{FF2B5EF4-FFF2-40B4-BE49-F238E27FC236}">
                <a16:creationId xmlns:a16="http://schemas.microsoft.com/office/drawing/2014/main" id="{2C18FA22-68BA-645E-D049-B43847FBEA15}"/>
              </a:ext>
            </a:extLst>
          </p:cNvPr>
          <p:cNvSpPr/>
          <p:nvPr/>
        </p:nvSpPr>
        <p:spPr>
          <a:xfrm>
            <a:off x="7308304" y="4399246"/>
            <a:ext cx="1584176" cy="720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ahoma"/>
              <a:ea typeface="+mn-ea"/>
              <a:cs typeface="+mn-cs"/>
            </a:endParaRPr>
          </a:p>
        </p:txBody>
      </p:sp>
      <p:sp>
        <p:nvSpPr>
          <p:cNvPr id="2" name="Rubrik 1">
            <a:extLst>
              <a:ext uri="{FF2B5EF4-FFF2-40B4-BE49-F238E27FC236}">
                <a16:creationId xmlns:a16="http://schemas.microsoft.com/office/drawing/2014/main" id="{DD8272AC-918E-EEC1-E713-C32864DDA62C}"/>
              </a:ext>
            </a:extLst>
          </p:cNvPr>
          <p:cNvSpPr>
            <a:spLocks noGrp="1"/>
          </p:cNvSpPr>
          <p:nvPr>
            <p:ph type="title"/>
          </p:nvPr>
        </p:nvSpPr>
        <p:spPr>
          <a:xfrm>
            <a:off x="899592" y="411510"/>
            <a:ext cx="2880320" cy="814623"/>
          </a:xfrm>
        </p:spPr>
        <p:txBody>
          <a:bodyPr/>
          <a:lstStyle/>
          <a:p>
            <a:r>
              <a:rPr lang="sv-SE" sz="3200" dirty="0" err="1">
                <a:solidFill>
                  <a:schemeClr val="bg2">
                    <a:lumMod val="10000"/>
                  </a:schemeClr>
                </a:solidFill>
              </a:rPr>
              <a:t>Typresa</a:t>
            </a:r>
            <a:r>
              <a:rPr lang="sv-SE" sz="3200" dirty="0">
                <a:solidFill>
                  <a:schemeClr val="bg2">
                    <a:lumMod val="10000"/>
                  </a:schemeClr>
                </a:solidFill>
              </a:rPr>
              <a:t> 2: </a:t>
            </a:r>
            <a:br>
              <a:rPr lang="sv-SE" sz="3200" dirty="0">
                <a:solidFill>
                  <a:schemeClr val="bg2">
                    <a:lumMod val="10000"/>
                  </a:schemeClr>
                </a:solidFill>
              </a:rPr>
            </a:br>
            <a:r>
              <a:rPr lang="sv-SE" sz="2000" dirty="0">
                <a:solidFill>
                  <a:schemeClr val="bg2">
                    <a:lumMod val="10000"/>
                  </a:schemeClr>
                </a:solidFill>
              </a:rPr>
              <a:t>Den besökande familjen </a:t>
            </a:r>
            <a:endParaRPr lang="sv-SE" sz="3200" dirty="0">
              <a:solidFill>
                <a:schemeClr val="bg2">
                  <a:lumMod val="10000"/>
                </a:schemeClr>
              </a:solidFill>
            </a:endParaRPr>
          </a:p>
        </p:txBody>
      </p:sp>
      <p:sp>
        <p:nvSpPr>
          <p:cNvPr id="12" name="Platshållare för innehåll 4">
            <a:extLst>
              <a:ext uri="{FF2B5EF4-FFF2-40B4-BE49-F238E27FC236}">
                <a16:creationId xmlns:a16="http://schemas.microsoft.com/office/drawing/2014/main" id="{C8614A52-2E8A-8F6D-31A1-64D6E220F6F2}"/>
              </a:ext>
            </a:extLst>
          </p:cNvPr>
          <p:cNvSpPr>
            <a:spLocks noGrp="1"/>
          </p:cNvSpPr>
          <p:nvPr>
            <p:ph sz="half" idx="1"/>
          </p:nvPr>
        </p:nvSpPr>
        <p:spPr>
          <a:xfrm>
            <a:off x="1355259" y="2715766"/>
            <a:ext cx="1368152" cy="404990"/>
          </a:xfrm>
        </p:spPr>
        <p:txBody>
          <a:bodyPr anchor="ctr"/>
          <a:lstStyle/>
          <a:p>
            <a:r>
              <a:rPr lang="sv-SE" sz="700" b="1" dirty="0">
                <a:solidFill>
                  <a:srgbClr val="000000"/>
                </a:solidFill>
              </a:rPr>
              <a:t>Ort: </a:t>
            </a:r>
            <a:r>
              <a:rPr lang="sv-SE" sz="700" dirty="0">
                <a:solidFill>
                  <a:srgbClr val="000000"/>
                </a:solidFill>
              </a:rPr>
              <a:t>Nynäshamn - Visby</a:t>
            </a:r>
            <a:endParaRPr lang="sv-SE" sz="300" dirty="0">
              <a:solidFill>
                <a:srgbClr val="000000"/>
              </a:solidFill>
            </a:endParaRPr>
          </a:p>
          <a:p>
            <a:r>
              <a:rPr lang="sv-SE" sz="700" b="1" dirty="0">
                <a:solidFill>
                  <a:srgbClr val="000000"/>
                </a:solidFill>
              </a:rPr>
              <a:t>Resa: </a:t>
            </a:r>
            <a:r>
              <a:rPr lang="sv-SE" sz="700" dirty="0">
                <a:solidFill>
                  <a:srgbClr val="000000"/>
                </a:solidFill>
              </a:rPr>
              <a:t>tur och retur</a:t>
            </a:r>
          </a:p>
        </p:txBody>
      </p:sp>
      <p:sp>
        <p:nvSpPr>
          <p:cNvPr id="5" name="Platshållare för innehåll 4">
            <a:extLst>
              <a:ext uri="{FF2B5EF4-FFF2-40B4-BE49-F238E27FC236}">
                <a16:creationId xmlns:a16="http://schemas.microsoft.com/office/drawing/2014/main" id="{2F0DBD62-64A6-C684-1E0F-F36B731B42C4}"/>
              </a:ext>
            </a:extLst>
          </p:cNvPr>
          <p:cNvSpPr txBox="1">
            <a:spLocks/>
          </p:cNvSpPr>
          <p:nvPr/>
        </p:nvSpPr>
        <p:spPr>
          <a:xfrm>
            <a:off x="1360897" y="1456282"/>
            <a:ext cx="1326312" cy="755428"/>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defTabSz="467996">
              <a:tabLst>
                <a:tab pos="287998" algn="l"/>
              </a:tabLst>
            </a:pPr>
            <a:r>
              <a:rPr lang="sv-SE" sz="700" b="1" dirty="0">
                <a:solidFill>
                  <a:srgbClr val="000000"/>
                </a:solidFill>
                <a:latin typeface="Tahoma"/>
              </a:rPr>
              <a:t>Resenärer: </a:t>
            </a:r>
            <a:r>
              <a:rPr lang="sv-SE" sz="700" dirty="0">
                <a:solidFill>
                  <a:srgbClr val="000000"/>
                </a:solidFill>
                <a:latin typeface="Tahoma"/>
              </a:rPr>
              <a:t>besökare, 2 vuxna (26+) och 2 barn (3–12 år)</a:t>
            </a:r>
            <a:endParaRPr lang="sv-SE" sz="300" dirty="0">
              <a:solidFill>
                <a:srgbClr val="000000"/>
              </a:solidFill>
              <a:latin typeface="Tahoma"/>
            </a:endParaRPr>
          </a:p>
          <a:p>
            <a:pPr defTabSz="467996">
              <a:tabLst>
                <a:tab pos="287998" algn="l"/>
              </a:tabLst>
            </a:pPr>
            <a:r>
              <a:rPr lang="sv-SE" sz="700" b="1" dirty="0">
                <a:solidFill>
                  <a:srgbClr val="000000"/>
                </a:solidFill>
                <a:latin typeface="Tahoma"/>
              </a:rPr>
              <a:t>Fordon: </a:t>
            </a:r>
            <a:r>
              <a:rPr lang="sv-SE" sz="700" dirty="0">
                <a:solidFill>
                  <a:srgbClr val="000000"/>
                </a:solidFill>
                <a:latin typeface="Tahoma"/>
              </a:rPr>
              <a:t>bil under 6m</a:t>
            </a:r>
          </a:p>
        </p:txBody>
      </p:sp>
      <p:sp>
        <p:nvSpPr>
          <p:cNvPr id="8" name="Platshållare för innehåll 4">
            <a:extLst>
              <a:ext uri="{FF2B5EF4-FFF2-40B4-BE49-F238E27FC236}">
                <a16:creationId xmlns:a16="http://schemas.microsoft.com/office/drawing/2014/main" id="{B0F89250-2B6B-F7C2-B724-398365D4C30D}"/>
              </a:ext>
            </a:extLst>
          </p:cNvPr>
          <p:cNvSpPr txBox="1">
            <a:spLocks/>
          </p:cNvSpPr>
          <p:nvPr/>
        </p:nvSpPr>
        <p:spPr>
          <a:xfrm>
            <a:off x="1363354" y="2139702"/>
            <a:ext cx="1264430" cy="468000"/>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defTabSz="467996">
              <a:tabLst>
                <a:tab pos="287998" algn="l"/>
              </a:tabLst>
            </a:pPr>
            <a:r>
              <a:rPr lang="sv-SE" sz="700" b="1" dirty="0">
                <a:solidFill>
                  <a:srgbClr val="000000"/>
                </a:solidFill>
                <a:latin typeface="Tahoma"/>
              </a:rPr>
              <a:t>Platser: </a:t>
            </a:r>
            <a:r>
              <a:rPr lang="sv-SE" sz="700" dirty="0" err="1">
                <a:solidFill>
                  <a:srgbClr val="000000"/>
                </a:solidFill>
                <a:latin typeface="Tahoma"/>
              </a:rPr>
              <a:t>mittsalong</a:t>
            </a:r>
            <a:r>
              <a:rPr lang="sv-SE" sz="700" dirty="0">
                <a:solidFill>
                  <a:srgbClr val="000000"/>
                </a:solidFill>
                <a:latin typeface="Tahoma"/>
              </a:rPr>
              <a:t>, aktersalong och försalong</a:t>
            </a:r>
            <a:endParaRPr lang="sv-SE" sz="300" dirty="0">
              <a:solidFill>
                <a:srgbClr val="000000"/>
              </a:solidFill>
              <a:latin typeface="Tahoma"/>
            </a:endParaRPr>
          </a:p>
          <a:p>
            <a:pPr defTabSz="467996">
              <a:tabLst>
                <a:tab pos="287998" algn="l"/>
              </a:tabLst>
            </a:pPr>
            <a:r>
              <a:rPr lang="sv-SE" sz="700" b="1" dirty="0">
                <a:solidFill>
                  <a:srgbClr val="000000"/>
                </a:solidFill>
                <a:latin typeface="Tahoma"/>
              </a:rPr>
              <a:t>Biljettyp</a:t>
            </a:r>
            <a:r>
              <a:rPr lang="sv-SE" sz="700" b="1" dirty="0">
                <a:solidFill>
                  <a:srgbClr val="000000"/>
                </a:solidFill>
              </a:rPr>
              <a:t>: </a:t>
            </a:r>
            <a:r>
              <a:rPr lang="sv-SE" sz="700" dirty="0">
                <a:solidFill>
                  <a:srgbClr val="000000"/>
                </a:solidFill>
                <a:latin typeface="Tahoma"/>
              </a:rPr>
              <a:t>Mini och </a:t>
            </a:r>
            <a:r>
              <a:rPr lang="sv-SE" sz="700" dirty="0" err="1">
                <a:solidFill>
                  <a:srgbClr val="000000"/>
                </a:solidFill>
                <a:latin typeface="Tahoma"/>
              </a:rPr>
              <a:t>Flexi</a:t>
            </a:r>
            <a:endParaRPr lang="sv-SE" sz="700" dirty="0">
              <a:solidFill>
                <a:srgbClr val="000000"/>
              </a:solidFill>
              <a:latin typeface="Tahoma"/>
            </a:endParaRPr>
          </a:p>
        </p:txBody>
      </p:sp>
      <p:sp>
        <p:nvSpPr>
          <p:cNvPr id="11" name="Platshållare för innehåll 4">
            <a:extLst>
              <a:ext uri="{FF2B5EF4-FFF2-40B4-BE49-F238E27FC236}">
                <a16:creationId xmlns:a16="http://schemas.microsoft.com/office/drawing/2014/main" id="{B160837E-5988-11A7-EFE6-17BB53628714}"/>
              </a:ext>
            </a:extLst>
          </p:cNvPr>
          <p:cNvSpPr txBox="1">
            <a:spLocks/>
          </p:cNvSpPr>
          <p:nvPr/>
        </p:nvSpPr>
        <p:spPr>
          <a:xfrm>
            <a:off x="1363354" y="3291830"/>
            <a:ext cx="1480454" cy="468000"/>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defTabSz="467996">
              <a:tabLst>
                <a:tab pos="287998" algn="l"/>
              </a:tabLst>
            </a:pPr>
            <a:r>
              <a:rPr lang="sv-SE" sz="700" b="1" dirty="0">
                <a:solidFill>
                  <a:srgbClr val="000000"/>
                </a:solidFill>
                <a:latin typeface="Tahoma"/>
              </a:rPr>
              <a:t>Undersökt period: </a:t>
            </a:r>
            <a:r>
              <a:rPr lang="sv-SE" sz="700" dirty="0">
                <a:solidFill>
                  <a:srgbClr val="000000"/>
                </a:solidFill>
                <a:latin typeface="Tahoma"/>
              </a:rPr>
              <a:t>oktober till december, 2025</a:t>
            </a:r>
            <a:endParaRPr lang="sv-SE" sz="300" b="1" dirty="0">
              <a:solidFill>
                <a:srgbClr val="000000"/>
              </a:solidFill>
              <a:latin typeface="Tahoma"/>
            </a:endParaRPr>
          </a:p>
          <a:p>
            <a:pPr defTabSz="467996">
              <a:tabLst>
                <a:tab pos="287998" algn="l"/>
              </a:tabLst>
            </a:pPr>
            <a:r>
              <a:rPr lang="sv-SE" sz="700" b="1" dirty="0">
                <a:solidFill>
                  <a:srgbClr val="000000"/>
                </a:solidFill>
                <a:latin typeface="Tahoma"/>
              </a:rPr>
              <a:t>Utresa: </a:t>
            </a:r>
            <a:r>
              <a:rPr lang="sv-SE" sz="700" dirty="0">
                <a:solidFill>
                  <a:srgbClr val="000000"/>
                </a:solidFill>
                <a:latin typeface="Tahoma"/>
              </a:rPr>
              <a:t>fredag, 11:25</a:t>
            </a:r>
            <a:endParaRPr lang="sv-SE" sz="300" dirty="0">
              <a:solidFill>
                <a:srgbClr val="000000"/>
              </a:solidFill>
              <a:latin typeface="Tahoma"/>
            </a:endParaRPr>
          </a:p>
          <a:p>
            <a:pPr defTabSz="467996">
              <a:tabLst>
                <a:tab pos="287998" algn="l"/>
              </a:tabLst>
            </a:pPr>
            <a:r>
              <a:rPr lang="sv-SE" sz="700" b="1" dirty="0">
                <a:solidFill>
                  <a:srgbClr val="000000"/>
                </a:solidFill>
                <a:latin typeface="Tahoma"/>
              </a:rPr>
              <a:t>Hemresa: </a:t>
            </a:r>
            <a:r>
              <a:rPr lang="sv-SE" sz="700" dirty="0">
                <a:solidFill>
                  <a:srgbClr val="000000"/>
                </a:solidFill>
                <a:latin typeface="Tahoma"/>
              </a:rPr>
              <a:t>söndag, 16:00</a:t>
            </a:r>
          </a:p>
        </p:txBody>
      </p:sp>
      <p:pic>
        <p:nvPicPr>
          <p:cNvPr id="13" name="Bildobjekt 12">
            <a:extLst>
              <a:ext uri="{FF2B5EF4-FFF2-40B4-BE49-F238E27FC236}">
                <a16:creationId xmlns:a16="http://schemas.microsoft.com/office/drawing/2014/main" id="{92C6E2B7-F393-AAB4-6300-0CCCA6F832A9}"/>
              </a:ext>
            </a:extLst>
          </p:cNvPr>
          <p:cNvPicPr>
            <a:picLocks noChangeAspect="1"/>
          </p:cNvPicPr>
          <p:nvPr/>
        </p:nvPicPr>
        <p:blipFill rotWithShape="1">
          <a:blip r:embed="rId3"/>
          <a:srcRect t="11365" b="9080"/>
          <a:stretch/>
        </p:blipFill>
        <p:spPr>
          <a:xfrm>
            <a:off x="779766" y="2729737"/>
            <a:ext cx="455096" cy="368450"/>
          </a:xfrm>
          <a:prstGeom prst="rect">
            <a:avLst/>
          </a:prstGeom>
        </p:spPr>
      </p:pic>
      <p:pic>
        <p:nvPicPr>
          <p:cNvPr id="14" name="Bildobjekt 13">
            <a:extLst>
              <a:ext uri="{FF2B5EF4-FFF2-40B4-BE49-F238E27FC236}">
                <a16:creationId xmlns:a16="http://schemas.microsoft.com/office/drawing/2014/main" id="{12F3C033-CC9F-AAEF-2110-2E2B84EA8138}"/>
              </a:ext>
            </a:extLst>
          </p:cNvPr>
          <p:cNvPicPr>
            <a:picLocks noChangeAspect="1"/>
          </p:cNvPicPr>
          <p:nvPr/>
        </p:nvPicPr>
        <p:blipFill rotWithShape="1">
          <a:blip r:embed="rId4"/>
          <a:srcRect t="6939" b="6718"/>
          <a:stretch/>
        </p:blipFill>
        <p:spPr>
          <a:xfrm>
            <a:off x="773754" y="1557407"/>
            <a:ext cx="530992" cy="454233"/>
          </a:xfrm>
          <a:prstGeom prst="rect">
            <a:avLst/>
          </a:prstGeom>
        </p:spPr>
      </p:pic>
      <p:pic>
        <p:nvPicPr>
          <p:cNvPr id="15" name="Bildobjekt 14">
            <a:extLst>
              <a:ext uri="{FF2B5EF4-FFF2-40B4-BE49-F238E27FC236}">
                <a16:creationId xmlns:a16="http://schemas.microsoft.com/office/drawing/2014/main" id="{1A2B9BD5-AF16-B543-89D7-6E1F684DCAB0}"/>
              </a:ext>
            </a:extLst>
          </p:cNvPr>
          <p:cNvPicPr>
            <a:picLocks noChangeAspect="1"/>
          </p:cNvPicPr>
          <p:nvPr/>
        </p:nvPicPr>
        <p:blipFill rotWithShape="1">
          <a:blip r:embed="rId5"/>
          <a:srcRect t="14563" b="14563"/>
          <a:stretch/>
        </p:blipFill>
        <p:spPr>
          <a:xfrm>
            <a:off x="783525" y="2209803"/>
            <a:ext cx="458856" cy="313893"/>
          </a:xfrm>
          <a:prstGeom prst="rect">
            <a:avLst/>
          </a:prstGeom>
        </p:spPr>
      </p:pic>
      <p:pic>
        <p:nvPicPr>
          <p:cNvPr id="16" name="Bildobjekt 15">
            <a:extLst>
              <a:ext uri="{FF2B5EF4-FFF2-40B4-BE49-F238E27FC236}">
                <a16:creationId xmlns:a16="http://schemas.microsoft.com/office/drawing/2014/main" id="{FE5A37ED-1B64-A928-0B6E-8D8765AFC7A8}"/>
              </a:ext>
            </a:extLst>
          </p:cNvPr>
          <p:cNvPicPr>
            <a:picLocks noChangeAspect="1"/>
          </p:cNvPicPr>
          <p:nvPr/>
        </p:nvPicPr>
        <p:blipFill>
          <a:blip r:embed="rId6"/>
          <a:stretch>
            <a:fillRect/>
          </a:stretch>
        </p:blipFill>
        <p:spPr>
          <a:xfrm>
            <a:off x="791044" y="3298282"/>
            <a:ext cx="451337" cy="455096"/>
          </a:xfrm>
          <a:prstGeom prst="rect">
            <a:avLst/>
          </a:prstGeom>
        </p:spPr>
      </p:pic>
      <p:pic>
        <p:nvPicPr>
          <p:cNvPr id="18" name="Bildobjekt 17">
            <a:extLst>
              <a:ext uri="{FF2B5EF4-FFF2-40B4-BE49-F238E27FC236}">
                <a16:creationId xmlns:a16="http://schemas.microsoft.com/office/drawing/2014/main" id="{8A953123-9658-D6C3-5A3A-FB6A80F840EE}"/>
              </a:ext>
            </a:extLst>
          </p:cNvPr>
          <p:cNvPicPr>
            <a:picLocks noChangeAspect="1"/>
          </p:cNvPicPr>
          <p:nvPr/>
        </p:nvPicPr>
        <p:blipFill>
          <a:blip r:embed="rId7"/>
          <a:stretch>
            <a:fillRect/>
          </a:stretch>
        </p:blipFill>
        <p:spPr>
          <a:xfrm>
            <a:off x="2843808" y="1441598"/>
            <a:ext cx="6084550" cy="3362400"/>
          </a:xfrm>
          <a:prstGeom prst="rect">
            <a:avLst/>
          </a:prstGeom>
        </p:spPr>
      </p:pic>
      <p:sp>
        <p:nvSpPr>
          <p:cNvPr id="3" name="Rektangel: rundade hörn 2">
            <a:extLst>
              <a:ext uri="{FF2B5EF4-FFF2-40B4-BE49-F238E27FC236}">
                <a16:creationId xmlns:a16="http://schemas.microsoft.com/office/drawing/2014/main" id="{95C5BE14-D43F-DFF2-6B35-ADB406132817}"/>
              </a:ext>
            </a:extLst>
          </p:cNvPr>
          <p:cNvSpPr/>
          <p:nvPr/>
        </p:nvSpPr>
        <p:spPr>
          <a:xfrm rot="736037">
            <a:off x="3375426" y="495399"/>
            <a:ext cx="936104" cy="360040"/>
          </a:xfrm>
          <a:prstGeom prst="roundRect">
            <a:avLst/>
          </a:prstGeom>
          <a:solidFill>
            <a:schemeClr val="accent2">
              <a:alpha val="48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sv-SE" sz="1200" dirty="0"/>
              <a:t>lågsäsong</a:t>
            </a:r>
          </a:p>
        </p:txBody>
      </p:sp>
    </p:spTree>
    <p:extLst>
      <p:ext uri="{BB962C8B-B14F-4D97-AF65-F5344CB8AC3E}">
        <p14:creationId xmlns:p14="http://schemas.microsoft.com/office/powerpoint/2010/main" val="2802472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latshållare för bild 13" descr="En bild som visar gräs, utomhus, växt, himmel&#10;&#10;AI-genererat innehåll kan vara felaktigt.">
            <a:extLst>
              <a:ext uri="{FF2B5EF4-FFF2-40B4-BE49-F238E27FC236}">
                <a16:creationId xmlns:a16="http://schemas.microsoft.com/office/drawing/2014/main" id="{3DA5E5CC-C9F7-7071-CB50-C6F5A2580C36}"/>
              </a:ext>
            </a:extLst>
          </p:cNvPr>
          <p:cNvPicPr>
            <a:picLocks noGrp="1" noChangeAspect="1"/>
          </p:cNvPicPr>
          <p:nvPr>
            <p:ph type="pic" idx="10"/>
          </p:nvPr>
        </p:nvPicPr>
        <p:blipFill>
          <a:blip r:embed="rId3">
            <a:extLst>
              <a:ext uri="{28A0092B-C50C-407E-A947-70E740481C1C}">
                <a14:useLocalDpi xmlns:a14="http://schemas.microsoft.com/office/drawing/2010/main" val="0"/>
              </a:ext>
            </a:extLst>
          </a:blip>
          <a:srcRect/>
          <a:stretch>
            <a:fillRect/>
          </a:stretch>
        </p:blipFill>
        <p:spPr/>
      </p:pic>
      <p:sp>
        <p:nvSpPr>
          <p:cNvPr id="3" name="Platshållare för text 2">
            <a:extLst>
              <a:ext uri="{FF2B5EF4-FFF2-40B4-BE49-F238E27FC236}">
                <a16:creationId xmlns:a16="http://schemas.microsoft.com/office/drawing/2014/main" id="{F5CD4C5B-9F57-EBFD-B502-53D90D18B2AF}"/>
              </a:ext>
            </a:extLst>
          </p:cNvPr>
          <p:cNvSpPr>
            <a:spLocks noGrp="1"/>
          </p:cNvSpPr>
          <p:nvPr>
            <p:ph type="body" sz="half" idx="2"/>
          </p:nvPr>
        </p:nvSpPr>
        <p:spPr>
          <a:xfrm>
            <a:off x="5004048" y="771550"/>
            <a:ext cx="4142086" cy="1584176"/>
          </a:xfrm>
          <a:solidFill>
            <a:schemeClr val="accent6">
              <a:alpha val="90000"/>
            </a:schemeClr>
          </a:solidFill>
        </p:spPr>
        <p:txBody>
          <a:bodyPr/>
          <a:lstStyle/>
          <a:p>
            <a:r>
              <a:rPr lang="sv-SE" sz="2400" dirty="0"/>
              <a:t>Tillgänglighet till komfortalternativ och </a:t>
            </a:r>
            <a:br>
              <a:rPr lang="sv-SE" sz="2400" dirty="0"/>
            </a:br>
            <a:r>
              <a:rPr lang="sv-SE" sz="2400" dirty="0"/>
              <a:t>dess påverkan på priset</a:t>
            </a:r>
          </a:p>
        </p:txBody>
      </p:sp>
      <p:pic>
        <p:nvPicPr>
          <p:cNvPr id="10" name="Platshållare för bild 7" descr="En bild som visar text, Teckensnitt, Grafik, clipart&#10;&#10;AI-genererat innehåll kan vara felaktigt.">
            <a:extLst>
              <a:ext uri="{FF2B5EF4-FFF2-40B4-BE49-F238E27FC236}">
                <a16:creationId xmlns:a16="http://schemas.microsoft.com/office/drawing/2014/main" id="{7B8D8ECB-7E08-1A8D-7D54-7EA98276A57E}"/>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174" r="174"/>
          <a:stretch/>
        </p:blipFill>
        <p:spPr>
          <a:xfrm>
            <a:off x="7524327" y="4440242"/>
            <a:ext cx="1262631" cy="488349"/>
          </a:xfrm>
        </p:spPr>
      </p:pic>
    </p:spTree>
    <p:extLst>
      <p:ext uri="{BB962C8B-B14F-4D97-AF65-F5344CB8AC3E}">
        <p14:creationId xmlns:p14="http://schemas.microsoft.com/office/powerpoint/2010/main" val="1783667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p 11">
            <a:extLst>
              <a:ext uri="{FF2B5EF4-FFF2-40B4-BE49-F238E27FC236}">
                <a16:creationId xmlns:a16="http://schemas.microsoft.com/office/drawing/2014/main" id="{4231D863-9C31-9A5A-97DF-435A52EC4E5A}"/>
              </a:ext>
            </a:extLst>
          </p:cNvPr>
          <p:cNvGrpSpPr/>
          <p:nvPr/>
        </p:nvGrpSpPr>
        <p:grpSpPr>
          <a:xfrm>
            <a:off x="530555" y="1"/>
            <a:ext cx="5852667" cy="4762913"/>
            <a:chOff x="1645666" y="190293"/>
            <a:chExt cx="5852667" cy="4762913"/>
          </a:xfrm>
        </p:grpSpPr>
        <p:pic>
          <p:nvPicPr>
            <p:cNvPr id="10" name="Bildobjekt 9">
              <a:extLst>
                <a:ext uri="{FF2B5EF4-FFF2-40B4-BE49-F238E27FC236}">
                  <a16:creationId xmlns:a16="http://schemas.microsoft.com/office/drawing/2014/main" id="{CE59BE1A-7882-4921-9EC1-85FD728F8C99}"/>
                </a:ext>
              </a:extLst>
            </p:cNvPr>
            <p:cNvPicPr>
              <a:picLocks noChangeAspect="1"/>
            </p:cNvPicPr>
            <p:nvPr/>
          </p:nvPicPr>
          <p:blipFill>
            <a:blip r:embed="rId3"/>
            <a:stretch>
              <a:fillRect/>
            </a:stretch>
          </p:blipFill>
          <p:spPr>
            <a:xfrm>
              <a:off x="1645666" y="190293"/>
              <a:ext cx="5852667" cy="4762913"/>
            </a:xfrm>
            <a:prstGeom prst="rect">
              <a:avLst/>
            </a:prstGeom>
          </p:spPr>
        </p:pic>
        <p:sp>
          <p:nvSpPr>
            <p:cNvPr id="11" name="Likbent triangel 10">
              <a:extLst>
                <a:ext uri="{FF2B5EF4-FFF2-40B4-BE49-F238E27FC236}">
                  <a16:creationId xmlns:a16="http://schemas.microsoft.com/office/drawing/2014/main" id="{6CFF8434-A34D-47DD-30DB-D547A07607EF}"/>
                </a:ext>
              </a:extLst>
            </p:cNvPr>
            <p:cNvSpPr/>
            <p:nvPr/>
          </p:nvSpPr>
          <p:spPr>
            <a:xfrm rot="5400000">
              <a:off x="3000822" y="-1164862"/>
              <a:ext cx="576064" cy="3286375"/>
            </a:xfrm>
            <a:prstGeom prst="triangle">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92"/>
              <a:endParaRPr lang="sv-SE">
                <a:solidFill>
                  <a:srgbClr val="FFFFFF"/>
                </a:solidFill>
                <a:latin typeface="Tahoma"/>
              </a:endParaRPr>
            </a:p>
          </p:txBody>
        </p:sp>
      </p:grpSp>
      <p:sp>
        <p:nvSpPr>
          <p:cNvPr id="2" name="Rektangel: rundade hörn 1">
            <a:extLst>
              <a:ext uri="{FF2B5EF4-FFF2-40B4-BE49-F238E27FC236}">
                <a16:creationId xmlns:a16="http://schemas.microsoft.com/office/drawing/2014/main" id="{116721CA-1065-A71A-7664-049B99015447}"/>
              </a:ext>
            </a:extLst>
          </p:cNvPr>
          <p:cNvSpPr/>
          <p:nvPr/>
        </p:nvSpPr>
        <p:spPr>
          <a:xfrm>
            <a:off x="6804248" y="879559"/>
            <a:ext cx="1944216" cy="3003796"/>
          </a:xfrm>
          <a:prstGeom prst="roundRect">
            <a:avLst/>
          </a:prstGeom>
          <a:solidFill>
            <a:schemeClr val="accent6">
              <a:alpha val="1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392">
              <a:spcAft>
                <a:spcPts val="900"/>
              </a:spcAft>
            </a:pPr>
            <a:r>
              <a:rPr lang="sv-SE" sz="1200" b="1" dirty="0">
                <a:solidFill>
                  <a:schemeClr val="tx1">
                    <a:lumMod val="50000"/>
                  </a:schemeClr>
                </a:solidFill>
              </a:rPr>
              <a:t>SF1650 – antal platser per komfortalternativ</a:t>
            </a:r>
          </a:p>
          <a:p>
            <a:pPr defTabSz="914392">
              <a:spcAft>
                <a:spcPts val="900"/>
              </a:spcAft>
            </a:pPr>
            <a:r>
              <a:rPr lang="sv-SE" sz="1200" dirty="0" err="1">
                <a:solidFill>
                  <a:schemeClr val="tx1">
                    <a:lumMod val="50000"/>
                  </a:schemeClr>
                </a:solidFill>
              </a:rPr>
              <a:t>Insides</a:t>
            </a:r>
            <a:r>
              <a:rPr lang="sv-SE" sz="1200" dirty="0">
                <a:solidFill>
                  <a:schemeClr val="tx1">
                    <a:lumMod val="50000"/>
                  </a:schemeClr>
                </a:solidFill>
              </a:rPr>
              <a:t> kupé: 12 </a:t>
            </a:r>
            <a:r>
              <a:rPr lang="sv-SE" sz="1200" dirty="0" err="1">
                <a:solidFill>
                  <a:schemeClr val="tx1">
                    <a:lumMod val="50000"/>
                  </a:schemeClr>
                </a:solidFill>
              </a:rPr>
              <a:t>st</a:t>
            </a:r>
            <a:endParaRPr lang="sv-SE" sz="1200" dirty="0">
              <a:solidFill>
                <a:schemeClr val="tx1">
                  <a:lumMod val="50000"/>
                </a:schemeClr>
              </a:solidFill>
            </a:endParaRPr>
          </a:p>
          <a:p>
            <a:pPr defTabSz="914392">
              <a:spcAft>
                <a:spcPts val="900"/>
              </a:spcAft>
            </a:pPr>
            <a:r>
              <a:rPr lang="sv-SE" sz="1200" dirty="0" err="1">
                <a:solidFill>
                  <a:schemeClr val="tx1">
                    <a:lumMod val="50000"/>
                  </a:schemeClr>
                </a:solidFill>
              </a:rPr>
              <a:t>Utsides</a:t>
            </a:r>
            <a:r>
              <a:rPr lang="sv-SE" sz="1200" dirty="0">
                <a:solidFill>
                  <a:schemeClr val="tx1">
                    <a:lumMod val="50000"/>
                  </a:schemeClr>
                </a:solidFill>
              </a:rPr>
              <a:t> kupé: 50 </a:t>
            </a:r>
            <a:r>
              <a:rPr lang="sv-SE" sz="1200" dirty="0" err="1">
                <a:solidFill>
                  <a:schemeClr val="tx1">
                    <a:lumMod val="50000"/>
                  </a:schemeClr>
                </a:solidFill>
              </a:rPr>
              <a:t>st</a:t>
            </a:r>
            <a:endParaRPr lang="sv-SE" sz="1200" dirty="0">
              <a:solidFill>
                <a:schemeClr val="tx1">
                  <a:lumMod val="50000"/>
                </a:schemeClr>
              </a:solidFill>
            </a:endParaRPr>
          </a:p>
          <a:p>
            <a:pPr defTabSz="914392">
              <a:spcAft>
                <a:spcPts val="900"/>
              </a:spcAft>
            </a:pPr>
            <a:r>
              <a:rPr lang="sv-SE" sz="1200" dirty="0">
                <a:solidFill>
                  <a:schemeClr val="tx1">
                    <a:lumMod val="50000"/>
                  </a:schemeClr>
                </a:solidFill>
              </a:rPr>
              <a:t>Barnsalong: 74 </a:t>
            </a:r>
            <a:r>
              <a:rPr lang="sv-SE" sz="1200" dirty="0" err="1">
                <a:solidFill>
                  <a:schemeClr val="tx1">
                    <a:lumMod val="50000"/>
                  </a:schemeClr>
                </a:solidFill>
              </a:rPr>
              <a:t>st</a:t>
            </a:r>
            <a:endParaRPr lang="sv-SE" sz="1200" dirty="0">
              <a:solidFill>
                <a:schemeClr val="tx1">
                  <a:lumMod val="50000"/>
                </a:schemeClr>
              </a:solidFill>
            </a:endParaRPr>
          </a:p>
          <a:p>
            <a:pPr defTabSz="914392">
              <a:spcAft>
                <a:spcPts val="900"/>
              </a:spcAft>
            </a:pPr>
            <a:r>
              <a:rPr lang="sv-SE" sz="1200" dirty="0" err="1">
                <a:solidFill>
                  <a:schemeClr val="tx1">
                    <a:lumMod val="50000"/>
                  </a:schemeClr>
                </a:solidFill>
              </a:rPr>
              <a:t>Mittsalong</a:t>
            </a:r>
            <a:r>
              <a:rPr lang="sv-SE" sz="1200" dirty="0">
                <a:solidFill>
                  <a:schemeClr val="tx1">
                    <a:lumMod val="50000"/>
                  </a:schemeClr>
                </a:solidFill>
              </a:rPr>
              <a:t>: 58 </a:t>
            </a:r>
            <a:r>
              <a:rPr lang="sv-SE" sz="1200" dirty="0" err="1">
                <a:solidFill>
                  <a:schemeClr val="tx1">
                    <a:lumMod val="50000"/>
                  </a:schemeClr>
                </a:solidFill>
              </a:rPr>
              <a:t>st</a:t>
            </a:r>
            <a:endParaRPr lang="sv-SE" sz="1200" dirty="0">
              <a:solidFill>
                <a:schemeClr val="tx1">
                  <a:lumMod val="50000"/>
                </a:schemeClr>
              </a:solidFill>
            </a:endParaRPr>
          </a:p>
          <a:p>
            <a:pPr defTabSz="914392">
              <a:spcAft>
                <a:spcPts val="900"/>
              </a:spcAft>
            </a:pPr>
            <a:r>
              <a:rPr lang="sv-SE" sz="1200" dirty="0">
                <a:solidFill>
                  <a:schemeClr val="tx1">
                    <a:lumMod val="50000"/>
                  </a:schemeClr>
                </a:solidFill>
              </a:rPr>
              <a:t>Aktersalong: 170 </a:t>
            </a:r>
            <a:r>
              <a:rPr lang="sv-SE" sz="1200" dirty="0" err="1">
                <a:solidFill>
                  <a:schemeClr val="tx1">
                    <a:lumMod val="50000"/>
                  </a:schemeClr>
                </a:solidFill>
              </a:rPr>
              <a:t>st</a:t>
            </a:r>
            <a:endParaRPr lang="sv-SE" sz="1200" dirty="0">
              <a:solidFill>
                <a:schemeClr val="tx1">
                  <a:lumMod val="50000"/>
                </a:schemeClr>
              </a:solidFill>
            </a:endParaRPr>
          </a:p>
          <a:p>
            <a:pPr defTabSz="914392">
              <a:spcAft>
                <a:spcPts val="900"/>
              </a:spcAft>
            </a:pPr>
            <a:r>
              <a:rPr lang="sv-SE" sz="1200" dirty="0">
                <a:solidFill>
                  <a:schemeClr val="tx1">
                    <a:lumMod val="50000"/>
                  </a:schemeClr>
                </a:solidFill>
              </a:rPr>
              <a:t>Försalong: 1220 </a:t>
            </a:r>
            <a:r>
              <a:rPr lang="sv-SE" sz="1200" dirty="0" err="1">
                <a:solidFill>
                  <a:schemeClr val="tx1">
                    <a:lumMod val="50000"/>
                  </a:schemeClr>
                </a:solidFill>
              </a:rPr>
              <a:t>st</a:t>
            </a:r>
            <a:endParaRPr lang="sv-SE" sz="1200" dirty="0">
              <a:solidFill>
                <a:schemeClr val="tx1">
                  <a:lumMod val="50000"/>
                </a:schemeClr>
              </a:solidFill>
            </a:endParaRPr>
          </a:p>
        </p:txBody>
      </p:sp>
    </p:spTree>
    <p:extLst>
      <p:ext uri="{BB962C8B-B14F-4D97-AF65-F5344CB8AC3E}">
        <p14:creationId xmlns:p14="http://schemas.microsoft.com/office/powerpoint/2010/main" val="3736166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85F2C-1B34-54C1-2A5B-12D97EF7A69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13D5FAC-29D9-6CB7-8D6A-CEEADAE7D680}"/>
              </a:ext>
            </a:extLst>
          </p:cNvPr>
          <p:cNvSpPr>
            <a:spLocks noGrp="1"/>
          </p:cNvSpPr>
          <p:nvPr>
            <p:ph type="title"/>
          </p:nvPr>
        </p:nvSpPr>
        <p:spPr>
          <a:xfrm>
            <a:off x="899592" y="494405"/>
            <a:ext cx="7848872" cy="576064"/>
          </a:xfrm>
        </p:spPr>
        <p:txBody>
          <a:bodyPr/>
          <a:lstStyle/>
          <a:p>
            <a:r>
              <a:rPr lang="sv-SE" sz="3200" dirty="0">
                <a:solidFill>
                  <a:schemeClr val="bg2">
                    <a:lumMod val="10000"/>
                  </a:schemeClr>
                </a:solidFill>
              </a:rPr>
              <a:t>Tillgänglighet på färjan: </a:t>
            </a:r>
            <a:br>
              <a:rPr lang="sv-SE" sz="3200" dirty="0">
                <a:solidFill>
                  <a:schemeClr val="bg2">
                    <a:lumMod val="10000"/>
                  </a:schemeClr>
                </a:solidFill>
              </a:rPr>
            </a:br>
            <a:r>
              <a:rPr lang="sv-SE" sz="2000" dirty="0">
                <a:solidFill>
                  <a:schemeClr val="bg2">
                    <a:lumMod val="10000"/>
                  </a:schemeClr>
                </a:solidFill>
              </a:rPr>
              <a:t>Den gotländska familjen</a:t>
            </a:r>
            <a:endParaRPr lang="sv-SE" sz="3200" dirty="0">
              <a:solidFill>
                <a:schemeClr val="bg2">
                  <a:lumMod val="10000"/>
                </a:schemeClr>
              </a:solidFill>
            </a:endParaRPr>
          </a:p>
        </p:txBody>
      </p:sp>
      <p:grpSp>
        <p:nvGrpSpPr>
          <p:cNvPr id="6" name="Grupp 5">
            <a:extLst>
              <a:ext uri="{FF2B5EF4-FFF2-40B4-BE49-F238E27FC236}">
                <a16:creationId xmlns:a16="http://schemas.microsoft.com/office/drawing/2014/main" id="{EE1F632B-3E16-BAF0-6A1B-AEC14F664A00}"/>
              </a:ext>
            </a:extLst>
          </p:cNvPr>
          <p:cNvGrpSpPr/>
          <p:nvPr/>
        </p:nvGrpSpPr>
        <p:grpSpPr>
          <a:xfrm>
            <a:off x="899592" y="1635646"/>
            <a:ext cx="6535548" cy="2421985"/>
            <a:chOff x="856152" y="1056792"/>
            <a:chExt cx="7585560" cy="2811104"/>
          </a:xfrm>
        </p:grpSpPr>
        <p:sp>
          <p:nvSpPr>
            <p:cNvPr id="3" name="Rektangel: rundade hörn 2">
              <a:extLst>
                <a:ext uri="{FF2B5EF4-FFF2-40B4-BE49-F238E27FC236}">
                  <a16:creationId xmlns:a16="http://schemas.microsoft.com/office/drawing/2014/main" id="{DEA3200A-7327-AB4E-D02E-A6A37583819E}"/>
                </a:ext>
              </a:extLst>
            </p:cNvPr>
            <p:cNvSpPr/>
            <p:nvPr/>
          </p:nvSpPr>
          <p:spPr>
            <a:xfrm>
              <a:off x="1818369" y="1056792"/>
              <a:ext cx="1728192" cy="288032"/>
            </a:xfrm>
            <a:prstGeom prst="roundRect">
              <a:avLst/>
            </a:prstGeom>
            <a:noFill/>
            <a:ln w="9525">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392"/>
              <a:r>
                <a:rPr lang="sv-SE" sz="1600" b="1" dirty="0" err="1">
                  <a:solidFill>
                    <a:srgbClr val="000000"/>
                  </a:solidFill>
                  <a:latin typeface="Tahoma"/>
                </a:rPr>
                <a:t>Mittsalong</a:t>
              </a:r>
              <a:endParaRPr lang="sv-SE" sz="1600" b="1" dirty="0">
                <a:solidFill>
                  <a:srgbClr val="000000"/>
                </a:solidFill>
                <a:latin typeface="Tahoma"/>
              </a:endParaRPr>
            </a:p>
          </p:txBody>
        </p:sp>
        <p:grpSp>
          <p:nvGrpSpPr>
            <p:cNvPr id="13" name="Grupp 12">
              <a:extLst>
                <a:ext uri="{FF2B5EF4-FFF2-40B4-BE49-F238E27FC236}">
                  <a16:creationId xmlns:a16="http://schemas.microsoft.com/office/drawing/2014/main" id="{9D845F64-6D14-1B64-8BBF-F60F52CD80D8}"/>
                </a:ext>
              </a:extLst>
            </p:cNvPr>
            <p:cNvGrpSpPr/>
            <p:nvPr/>
          </p:nvGrpSpPr>
          <p:grpSpPr>
            <a:xfrm>
              <a:off x="1677748" y="1404827"/>
              <a:ext cx="2016000" cy="288000"/>
              <a:chOff x="1555221" y="2206815"/>
              <a:chExt cx="2016000" cy="288000"/>
            </a:xfrm>
          </p:grpSpPr>
          <p:sp>
            <p:nvSpPr>
              <p:cNvPr id="10" name="Rektangel: rundade hörn 9">
                <a:extLst>
                  <a:ext uri="{FF2B5EF4-FFF2-40B4-BE49-F238E27FC236}">
                    <a16:creationId xmlns:a16="http://schemas.microsoft.com/office/drawing/2014/main" id="{E42FC67B-4B4B-B38C-447F-C1063DE83DC1}"/>
                  </a:ext>
                </a:extLst>
              </p:cNvPr>
              <p:cNvSpPr/>
              <p:nvPr/>
            </p:nvSpPr>
            <p:spPr>
              <a:xfrm>
                <a:off x="1555221" y="2206815"/>
                <a:ext cx="1008000" cy="288000"/>
              </a:xfrm>
              <a:prstGeom prst="roundRect">
                <a:avLst/>
              </a:prstGeom>
              <a:noFill/>
              <a:ln w="9525">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392"/>
                <a:r>
                  <a:rPr lang="sv-SE" sz="1100" b="1" dirty="0">
                    <a:solidFill>
                      <a:srgbClr val="000000"/>
                    </a:solidFill>
                    <a:latin typeface="Tahoma"/>
                  </a:rPr>
                  <a:t>Utresa</a:t>
                </a:r>
              </a:p>
            </p:txBody>
          </p:sp>
          <p:sp>
            <p:nvSpPr>
              <p:cNvPr id="11" name="Rektangel: rundade hörn 10">
                <a:extLst>
                  <a:ext uri="{FF2B5EF4-FFF2-40B4-BE49-F238E27FC236}">
                    <a16:creationId xmlns:a16="http://schemas.microsoft.com/office/drawing/2014/main" id="{44709E19-3A1F-062E-BBF3-44240BC3EF83}"/>
                  </a:ext>
                </a:extLst>
              </p:cNvPr>
              <p:cNvSpPr/>
              <p:nvPr/>
            </p:nvSpPr>
            <p:spPr>
              <a:xfrm>
                <a:off x="2563221" y="2206815"/>
                <a:ext cx="1008000" cy="288000"/>
              </a:xfrm>
              <a:prstGeom prst="roundRect">
                <a:avLst/>
              </a:prstGeom>
              <a:noFill/>
              <a:ln w="9525">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392"/>
                <a:r>
                  <a:rPr lang="sv-SE" sz="1100" b="1" dirty="0">
                    <a:solidFill>
                      <a:srgbClr val="000000"/>
                    </a:solidFill>
                    <a:latin typeface="Tahoma"/>
                  </a:rPr>
                  <a:t>Hemresa</a:t>
                </a:r>
              </a:p>
            </p:txBody>
          </p:sp>
        </p:grpSp>
        <p:sp>
          <p:nvSpPr>
            <p:cNvPr id="8" name="Rektangel: rundade hörn 7">
              <a:extLst>
                <a:ext uri="{FF2B5EF4-FFF2-40B4-BE49-F238E27FC236}">
                  <a16:creationId xmlns:a16="http://schemas.microsoft.com/office/drawing/2014/main" id="{CDBC3FF1-9103-50B5-3A54-6D7E931C660D}"/>
                </a:ext>
              </a:extLst>
            </p:cNvPr>
            <p:cNvSpPr/>
            <p:nvPr/>
          </p:nvSpPr>
          <p:spPr>
            <a:xfrm>
              <a:off x="4182486" y="1056792"/>
              <a:ext cx="1751205" cy="288032"/>
            </a:xfrm>
            <a:prstGeom prst="roundRect">
              <a:avLst/>
            </a:prstGeom>
            <a:noFill/>
            <a:ln w="9525">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392"/>
              <a:r>
                <a:rPr lang="sv-SE" sz="1600" b="1" dirty="0">
                  <a:solidFill>
                    <a:srgbClr val="000000"/>
                  </a:solidFill>
                  <a:latin typeface="Tahoma"/>
                </a:rPr>
                <a:t>Aktersalong</a:t>
              </a:r>
            </a:p>
          </p:txBody>
        </p:sp>
        <p:grpSp>
          <p:nvGrpSpPr>
            <p:cNvPr id="14" name="Grupp 13">
              <a:extLst>
                <a:ext uri="{FF2B5EF4-FFF2-40B4-BE49-F238E27FC236}">
                  <a16:creationId xmlns:a16="http://schemas.microsoft.com/office/drawing/2014/main" id="{5BC03DEA-C2A5-7392-18AD-0A8A1E0506D8}"/>
                </a:ext>
              </a:extLst>
            </p:cNvPr>
            <p:cNvGrpSpPr/>
            <p:nvPr/>
          </p:nvGrpSpPr>
          <p:grpSpPr>
            <a:xfrm>
              <a:off x="4050088" y="1404827"/>
              <a:ext cx="2016000" cy="288000"/>
              <a:chOff x="1555221" y="2206815"/>
              <a:chExt cx="2016000" cy="288000"/>
            </a:xfrm>
          </p:grpSpPr>
          <p:sp>
            <p:nvSpPr>
              <p:cNvPr id="15" name="Rektangel: rundade hörn 14">
                <a:extLst>
                  <a:ext uri="{FF2B5EF4-FFF2-40B4-BE49-F238E27FC236}">
                    <a16:creationId xmlns:a16="http://schemas.microsoft.com/office/drawing/2014/main" id="{BBCB8E87-A4BA-63F7-9A0A-6BA3690FDDB8}"/>
                  </a:ext>
                </a:extLst>
              </p:cNvPr>
              <p:cNvSpPr/>
              <p:nvPr/>
            </p:nvSpPr>
            <p:spPr>
              <a:xfrm>
                <a:off x="1555221" y="2206815"/>
                <a:ext cx="1008000" cy="288000"/>
              </a:xfrm>
              <a:prstGeom prst="roundRect">
                <a:avLst/>
              </a:prstGeom>
              <a:noFill/>
              <a:ln w="9525">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392"/>
                <a:r>
                  <a:rPr lang="sv-SE" sz="1100" b="1" dirty="0">
                    <a:solidFill>
                      <a:srgbClr val="000000"/>
                    </a:solidFill>
                    <a:latin typeface="Tahoma"/>
                  </a:rPr>
                  <a:t>Utresa</a:t>
                </a:r>
              </a:p>
            </p:txBody>
          </p:sp>
          <p:sp>
            <p:nvSpPr>
              <p:cNvPr id="16" name="Rektangel: rundade hörn 15">
                <a:extLst>
                  <a:ext uri="{FF2B5EF4-FFF2-40B4-BE49-F238E27FC236}">
                    <a16:creationId xmlns:a16="http://schemas.microsoft.com/office/drawing/2014/main" id="{1D14F31A-B7FB-55BE-C777-8F666304474D}"/>
                  </a:ext>
                </a:extLst>
              </p:cNvPr>
              <p:cNvSpPr/>
              <p:nvPr/>
            </p:nvSpPr>
            <p:spPr>
              <a:xfrm>
                <a:off x="2563221" y="2206815"/>
                <a:ext cx="1008000" cy="288000"/>
              </a:xfrm>
              <a:prstGeom prst="roundRect">
                <a:avLst/>
              </a:prstGeom>
              <a:noFill/>
              <a:ln w="9525">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392"/>
                <a:r>
                  <a:rPr lang="sv-SE" sz="1100" b="1" dirty="0">
                    <a:solidFill>
                      <a:srgbClr val="000000"/>
                    </a:solidFill>
                    <a:latin typeface="Tahoma"/>
                  </a:rPr>
                  <a:t>Hemresa</a:t>
                </a:r>
              </a:p>
            </p:txBody>
          </p:sp>
        </p:grpSp>
        <p:sp>
          <p:nvSpPr>
            <p:cNvPr id="9" name="Rektangel: rundade hörn 8">
              <a:extLst>
                <a:ext uri="{FF2B5EF4-FFF2-40B4-BE49-F238E27FC236}">
                  <a16:creationId xmlns:a16="http://schemas.microsoft.com/office/drawing/2014/main" id="{8DCA99E3-6002-801D-4785-DD82CF581350}"/>
                </a:ext>
              </a:extLst>
            </p:cNvPr>
            <p:cNvSpPr/>
            <p:nvPr/>
          </p:nvSpPr>
          <p:spPr>
            <a:xfrm>
              <a:off x="6569616" y="1056792"/>
              <a:ext cx="1728192" cy="288032"/>
            </a:xfrm>
            <a:prstGeom prst="roundRect">
              <a:avLst/>
            </a:prstGeom>
            <a:noFill/>
            <a:ln w="9525">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392"/>
              <a:r>
                <a:rPr lang="sv-SE" sz="1600" b="1" dirty="0">
                  <a:solidFill>
                    <a:srgbClr val="000000"/>
                  </a:solidFill>
                  <a:latin typeface="Tahoma"/>
                </a:rPr>
                <a:t>Försalong</a:t>
              </a:r>
            </a:p>
          </p:txBody>
        </p:sp>
        <p:grpSp>
          <p:nvGrpSpPr>
            <p:cNvPr id="17" name="Grupp 16">
              <a:extLst>
                <a:ext uri="{FF2B5EF4-FFF2-40B4-BE49-F238E27FC236}">
                  <a16:creationId xmlns:a16="http://schemas.microsoft.com/office/drawing/2014/main" id="{149F9CDE-28ED-6F9A-D7AB-D747BF509A4D}"/>
                </a:ext>
              </a:extLst>
            </p:cNvPr>
            <p:cNvGrpSpPr/>
            <p:nvPr/>
          </p:nvGrpSpPr>
          <p:grpSpPr>
            <a:xfrm>
              <a:off x="6425712" y="1404827"/>
              <a:ext cx="2016000" cy="288000"/>
              <a:chOff x="1555221" y="2206815"/>
              <a:chExt cx="2016000" cy="288000"/>
            </a:xfrm>
          </p:grpSpPr>
          <p:sp>
            <p:nvSpPr>
              <p:cNvPr id="18" name="Rektangel: rundade hörn 17">
                <a:extLst>
                  <a:ext uri="{FF2B5EF4-FFF2-40B4-BE49-F238E27FC236}">
                    <a16:creationId xmlns:a16="http://schemas.microsoft.com/office/drawing/2014/main" id="{676D9D44-1E0B-0C1D-CEC1-BF4029AFE25D}"/>
                  </a:ext>
                </a:extLst>
              </p:cNvPr>
              <p:cNvSpPr/>
              <p:nvPr/>
            </p:nvSpPr>
            <p:spPr>
              <a:xfrm>
                <a:off x="1555221" y="2206815"/>
                <a:ext cx="1008000" cy="288000"/>
              </a:xfrm>
              <a:prstGeom prst="roundRect">
                <a:avLst/>
              </a:prstGeom>
              <a:noFill/>
              <a:ln w="9525">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392"/>
                <a:r>
                  <a:rPr lang="sv-SE" sz="1100" b="1" dirty="0">
                    <a:solidFill>
                      <a:srgbClr val="000000"/>
                    </a:solidFill>
                    <a:latin typeface="Tahoma"/>
                  </a:rPr>
                  <a:t>Utresa</a:t>
                </a:r>
              </a:p>
            </p:txBody>
          </p:sp>
          <p:sp>
            <p:nvSpPr>
              <p:cNvPr id="19" name="Rektangel: rundade hörn 18">
                <a:extLst>
                  <a:ext uri="{FF2B5EF4-FFF2-40B4-BE49-F238E27FC236}">
                    <a16:creationId xmlns:a16="http://schemas.microsoft.com/office/drawing/2014/main" id="{E9C67C04-045C-479C-9A6F-3A71C43B6463}"/>
                  </a:ext>
                </a:extLst>
              </p:cNvPr>
              <p:cNvSpPr/>
              <p:nvPr/>
            </p:nvSpPr>
            <p:spPr>
              <a:xfrm>
                <a:off x="2563221" y="2206815"/>
                <a:ext cx="1008000" cy="288000"/>
              </a:xfrm>
              <a:prstGeom prst="roundRect">
                <a:avLst/>
              </a:prstGeom>
              <a:noFill/>
              <a:ln w="9525">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392"/>
                <a:r>
                  <a:rPr lang="sv-SE" sz="1100" b="1" dirty="0">
                    <a:solidFill>
                      <a:srgbClr val="000000"/>
                    </a:solidFill>
                    <a:latin typeface="Tahoma"/>
                  </a:rPr>
                  <a:t>Hemresa</a:t>
                </a:r>
              </a:p>
            </p:txBody>
          </p:sp>
        </p:grpSp>
        <p:sp>
          <p:nvSpPr>
            <p:cNvPr id="23" name="Rektangel: rundade hörn 22">
              <a:extLst>
                <a:ext uri="{FF2B5EF4-FFF2-40B4-BE49-F238E27FC236}">
                  <a16:creationId xmlns:a16="http://schemas.microsoft.com/office/drawing/2014/main" id="{69C289F7-6474-10D7-5945-19A907ABF947}"/>
                </a:ext>
              </a:extLst>
            </p:cNvPr>
            <p:cNvSpPr/>
            <p:nvPr/>
          </p:nvSpPr>
          <p:spPr>
            <a:xfrm>
              <a:off x="856152" y="1837366"/>
              <a:ext cx="677579" cy="288032"/>
            </a:xfrm>
            <a:prstGeom prst="roundRect">
              <a:avLst/>
            </a:prstGeom>
            <a:noFill/>
            <a:ln w="9525">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392"/>
              <a:r>
                <a:rPr lang="sv-SE" sz="1200" b="1" dirty="0">
                  <a:solidFill>
                    <a:srgbClr val="000000"/>
                  </a:solidFill>
                  <a:latin typeface="Tahoma"/>
                </a:rPr>
                <a:t>v.40</a:t>
              </a:r>
            </a:p>
          </p:txBody>
        </p:sp>
        <p:sp>
          <p:nvSpPr>
            <p:cNvPr id="24" name="Rektangel: rundade hörn 23">
              <a:extLst>
                <a:ext uri="{FF2B5EF4-FFF2-40B4-BE49-F238E27FC236}">
                  <a16:creationId xmlns:a16="http://schemas.microsoft.com/office/drawing/2014/main" id="{1ABB7B9C-28F9-5312-B4CE-7AF5D7442B6D}"/>
                </a:ext>
              </a:extLst>
            </p:cNvPr>
            <p:cNvSpPr/>
            <p:nvPr/>
          </p:nvSpPr>
          <p:spPr>
            <a:xfrm>
              <a:off x="856152" y="2373225"/>
              <a:ext cx="677579" cy="288032"/>
            </a:xfrm>
            <a:prstGeom prst="roundRect">
              <a:avLst/>
            </a:prstGeom>
            <a:noFill/>
            <a:ln w="9525">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392"/>
              <a:r>
                <a:rPr lang="sv-SE" sz="1200" b="1" dirty="0">
                  <a:solidFill>
                    <a:srgbClr val="000000"/>
                  </a:solidFill>
                  <a:latin typeface="Tahoma"/>
                </a:rPr>
                <a:t>v.41</a:t>
              </a:r>
            </a:p>
          </p:txBody>
        </p:sp>
        <p:sp>
          <p:nvSpPr>
            <p:cNvPr id="25" name="Rektangel: rundade hörn 24">
              <a:extLst>
                <a:ext uri="{FF2B5EF4-FFF2-40B4-BE49-F238E27FC236}">
                  <a16:creationId xmlns:a16="http://schemas.microsoft.com/office/drawing/2014/main" id="{02FE3267-5450-166B-28D4-1794A66B15A5}"/>
                </a:ext>
              </a:extLst>
            </p:cNvPr>
            <p:cNvSpPr/>
            <p:nvPr/>
          </p:nvSpPr>
          <p:spPr>
            <a:xfrm>
              <a:off x="856152" y="2909085"/>
              <a:ext cx="677579" cy="288032"/>
            </a:xfrm>
            <a:prstGeom prst="roundRect">
              <a:avLst/>
            </a:prstGeom>
            <a:noFill/>
            <a:ln w="9525">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392"/>
              <a:r>
                <a:rPr lang="sv-SE" sz="1200" b="1" dirty="0">
                  <a:solidFill>
                    <a:srgbClr val="000000"/>
                  </a:solidFill>
                  <a:latin typeface="Tahoma"/>
                </a:rPr>
                <a:t>v.42</a:t>
              </a:r>
            </a:p>
          </p:txBody>
        </p:sp>
        <p:sp>
          <p:nvSpPr>
            <p:cNvPr id="27" name="Rektangel: rundade hörn 26">
              <a:extLst>
                <a:ext uri="{FF2B5EF4-FFF2-40B4-BE49-F238E27FC236}">
                  <a16:creationId xmlns:a16="http://schemas.microsoft.com/office/drawing/2014/main" id="{62B4F380-72CE-C062-2330-23E81B23BC5D}"/>
                </a:ext>
              </a:extLst>
            </p:cNvPr>
            <p:cNvSpPr/>
            <p:nvPr/>
          </p:nvSpPr>
          <p:spPr>
            <a:xfrm>
              <a:off x="856152" y="3444944"/>
              <a:ext cx="677579" cy="288032"/>
            </a:xfrm>
            <a:prstGeom prst="roundRect">
              <a:avLst/>
            </a:prstGeom>
            <a:noFill/>
            <a:ln w="9525">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defTabSz="914392"/>
              <a:r>
                <a:rPr lang="sv-SE" sz="1200" b="1" dirty="0">
                  <a:solidFill>
                    <a:srgbClr val="000000"/>
                  </a:solidFill>
                  <a:latin typeface="Tahoma"/>
                </a:rPr>
                <a:t>v.43</a:t>
              </a:r>
            </a:p>
          </p:txBody>
        </p:sp>
        <p:pic>
          <p:nvPicPr>
            <p:cNvPr id="38" name="Bildobjekt 37">
              <a:extLst>
                <a:ext uri="{FF2B5EF4-FFF2-40B4-BE49-F238E27FC236}">
                  <a16:creationId xmlns:a16="http://schemas.microsoft.com/office/drawing/2014/main" id="{A17FF9C0-9CF2-D1A0-1CA6-E31E29E19476}"/>
                </a:ext>
              </a:extLst>
            </p:cNvPr>
            <p:cNvPicPr>
              <a:picLocks noChangeAspect="1"/>
            </p:cNvPicPr>
            <p:nvPr/>
          </p:nvPicPr>
          <p:blipFill>
            <a:blip r:embed="rId3"/>
            <a:srcRect l="55130" r="307"/>
            <a:stretch>
              <a:fillRect/>
            </a:stretch>
          </p:blipFill>
          <p:spPr>
            <a:xfrm>
              <a:off x="1983748" y="1722145"/>
              <a:ext cx="396000" cy="518474"/>
            </a:xfrm>
            <a:prstGeom prst="rect">
              <a:avLst/>
            </a:prstGeom>
          </p:spPr>
        </p:pic>
        <p:pic>
          <p:nvPicPr>
            <p:cNvPr id="39" name="Bildobjekt 38">
              <a:extLst>
                <a:ext uri="{FF2B5EF4-FFF2-40B4-BE49-F238E27FC236}">
                  <a16:creationId xmlns:a16="http://schemas.microsoft.com/office/drawing/2014/main" id="{FCCC0F7C-507C-C938-B996-6E423474E4A2}"/>
                </a:ext>
              </a:extLst>
            </p:cNvPr>
            <p:cNvPicPr>
              <a:picLocks noChangeAspect="1"/>
            </p:cNvPicPr>
            <p:nvPr/>
          </p:nvPicPr>
          <p:blipFill>
            <a:blip r:embed="rId3"/>
            <a:srcRect l="539" r="54649"/>
            <a:stretch>
              <a:fillRect/>
            </a:stretch>
          </p:blipFill>
          <p:spPr>
            <a:xfrm>
              <a:off x="1983748" y="3331159"/>
              <a:ext cx="396000" cy="515603"/>
            </a:xfrm>
            <a:prstGeom prst="rect">
              <a:avLst/>
            </a:prstGeom>
          </p:spPr>
        </p:pic>
        <p:pic>
          <p:nvPicPr>
            <p:cNvPr id="40" name="Bildobjekt 39">
              <a:extLst>
                <a:ext uri="{FF2B5EF4-FFF2-40B4-BE49-F238E27FC236}">
                  <a16:creationId xmlns:a16="http://schemas.microsoft.com/office/drawing/2014/main" id="{1F0216BF-41A9-3149-AF3A-7622DC1DA8FC}"/>
                </a:ext>
              </a:extLst>
            </p:cNvPr>
            <p:cNvPicPr>
              <a:picLocks noChangeAspect="1"/>
            </p:cNvPicPr>
            <p:nvPr/>
          </p:nvPicPr>
          <p:blipFill>
            <a:blip r:embed="rId3"/>
            <a:srcRect l="55130" r="307"/>
            <a:stretch>
              <a:fillRect/>
            </a:stretch>
          </p:blipFill>
          <p:spPr>
            <a:xfrm>
              <a:off x="2991748" y="1724458"/>
              <a:ext cx="396000" cy="518474"/>
            </a:xfrm>
            <a:prstGeom prst="rect">
              <a:avLst/>
            </a:prstGeom>
          </p:spPr>
        </p:pic>
        <p:pic>
          <p:nvPicPr>
            <p:cNvPr id="42" name="Bildobjekt 41">
              <a:extLst>
                <a:ext uri="{FF2B5EF4-FFF2-40B4-BE49-F238E27FC236}">
                  <a16:creationId xmlns:a16="http://schemas.microsoft.com/office/drawing/2014/main" id="{392CB281-F0E0-DBB4-91D8-43B2F4E85F3A}"/>
                </a:ext>
              </a:extLst>
            </p:cNvPr>
            <p:cNvPicPr>
              <a:picLocks noChangeAspect="1"/>
            </p:cNvPicPr>
            <p:nvPr/>
          </p:nvPicPr>
          <p:blipFill>
            <a:blip r:embed="rId3"/>
            <a:srcRect l="55130" r="307"/>
            <a:stretch>
              <a:fillRect/>
            </a:stretch>
          </p:blipFill>
          <p:spPr>
            <a:xfrm>
              <a:off x="1983748" y="2258004"/>
              <a:ext cx="396000" cy="518474"/>
            </a:xfrm>
            <a:prstGeom prst="rect">
              <a:avLst/>
            </a:prstGeom>
          </p:spPr>
        </p:pic>
        <p:pic>
          <p:nvPicPr>
            <p:cNvPr id="43" name="Bildobjekt 42">
              <a:extLst>
                <a:ext uri="{FF2B5EF4-FFF2-40B4-BE49-F238E27FC236}">
                  <a16:creationId xmlns:a16="http://schemas.microsoft.com/office/drawing/2014/main" id="{B29DF69E-1147-1EDF-422D-590B3D920B79}"/>
                </a:ext>
              </a:extLst>
            </p:cNvPr>
            <p:cNvPicPr>
              <a:picLocks noChangeAspect="1"/>
            </p:cNvPicPr>
            <p:nvPr/>
          </p:nvPicPr>
          <p:blipFill>
            <a:blip r:embed="rId3"/>
            <a:srcRect l="55130" r="307"/>
            <a:stretch>
              <a:fillRect/>
            </a:stretch>
          </p:blipFill>
          <p:spPr>
            <a:xfrm>
              <a:off x="2991748" y="2258004"/>
              <a:ext cx="396000" cy="518474"/>
            </a:xfrm>
            <a:prstGeom prst="rect">
              <a:avLst/>
            </a:prstGeom>
          </p:spPr>
        </p:pic>
        <p:pic>
          <p:nvPicPr>
            <p:cNvPr id="44" name="Bildobjekt 43">
              <a:extLst>
                <a:ext uri="{FF2B5EF4-FFF2-40B4-BE49-F238E27FC236}">
                  <a16:creationId xmlns:a16="http://schemas.microsoft.com/office/drawing/2014/main" id="{A28208A0-1AD6-0A9B-6395-19F56BC9393D}"/>
                </a:ext>
              </a:extLst>
            </p:cNvPr>
            <p:cNvPicPr>
              <a:picLocks noChangeAspect="1"/>
            </p:cNvPicPr>
            <p:nvPr/>
          </p:nvPicPr>
          <p:blipFill>
            <a:blip r:embed="rId3"/>
            <a:srcRect l="55130" r="307"/>
            <a:stretch>
              <a:fillRect/>
            </a:stretch>
          </p:blipFill>
          <p:spPr>
            <a:xfrm>
              <a:off x="1983748" y="2791550"/>
              <a:ext cx="396000" cy="518474"/>
            </a:xfrm>
            <a:prstGeom prst="rect">
              <a:avLst/>
            </a:prstGeom>
          </p:spPr>
        </p:pic>
        <p:pic>
          <p:nvPicPr>
            <p:cNvPr id="45" name="Bildobjekt 44">
              <a:extLst>
                <a:ext uri="{FF2B5EF4-FFF2-40B4-BE49-F238E27FC236}">
                  <a16:creationId xmlns:a16="http://schemas.microsoft.com/office/drawing/2014/main" id="{1878CBDC-BA30-FDE7-C749-3AA97EF93043}"/>
                </a:ext>
              </a:extLst>
            </p:cNvPr>
            <p:cNvPicPr>
              <a:picLocks noChangeAspect="1"/>
            </p:cNvPicPr>
            <p:nvPr/>
          </p:nvPicPr>
          <p:blipFill>
            <a:blip r:embed="rId3"/>
            <a:srcRect l="55130" r="307"/>
            <a:stretch>
              <a:fillRect/>
            </a:stretch>
          </p:blipFill>
          <p:spPr>
            <a:xfrm>
              <a:off x="2991748" y="2791550"/>
              <a:ext cx="396000" cy="518474"/>
            </a:xfrm>
            <a:prstGeom prst="rect">
              <a:avLst/>
            </a:prstGeom>
          </p:spPr>
        </p:pic>
        <p:pic>
          <p:nvPicPr>
            <p:cNvPr id="46" name="Bildobjekt 45">
              <a:extLst>
                <a:ext uri="{FF2B5EF4-FFF2-40B4-BE49-F238E27FC236}">
                  <a16:creationId xmlns:a16="http://schemas.microsoft.com/office/drawing/2014/main" id="{97200F24-0B91-708F-CBC0-DBAB5BC3640C}"/>
                </a:ext>
              </a:extLst>
            </p:cNvPr>
            <p:cNvPicPr>
              <a:picLocks noChangeAspect="1"/>
            </p:cNvPicPr>
            <p:nvPr/>
          </p:nvPicPr>
          <p:blipFill>
            <a:blip r:embed="rId3"/>
            <a:srcRect l="539" r="54649"/>
            <a:stretch>
              <a:fillRect/>
            </a:stretch>
          </p:blipFill>
          <p:spPr>
            <a:xfrm>
              <a:off x="2991748" y="3331739"/>
              <a:ext cx="396000" cy="515603"/>
            </a:xfrm>
            <a:prstGeom prst="rect">
              <a:avLst/>
            </a:prstGeom>
          </p:spPr>
        </p:pic>
        <p:pic>
          <p:nvPicPr>
            <p:cNvPr id="49" name="Bildobjekt 48">
              <a:extLst>
                <a:ext uri="{FF2B5EF4-FFF2-40B4-BE49-F238E27FC236}">
                  <a16:creationId xmlns:a16="http://schemas.microsoft.com/office/drawing/2014/main" id="{DE3E3F10-18E2-0665-EC51-951BC26DA235}"/>
                </a:ext>
              </a:extLst>
            </p:cNvPr>
            <p:cNvPicPr>
              <a:picLocks noChangeAspect="1"/>
            </p:cNvPicPr>
            <p:nvPr/>
          </p:nvPicPr>
          <p:blipFill>
            <a:blip r:embed="rId3"/>
            <a:srcRect l="539" r="54649"/>
            <a:stretch>
              <a:fillRect/>
            </a:stretch>
          </p:blipFill>
          <p:spPr>
            <a:xfrm>
              <a:off x="4356088" y="1720041"/>
              <a:ext cx="396000" cy="515603"/>
            </a:xfrm>
            <a:prstGeom prst="rect">
              <a:avLst/>
            </a:prstGeom>
          </p:spPr>
        </p:pic>
        <p:pic>
          <p:nvPicPr>
            <p:cNvPr id="50" name="Bildobjekt 49">
              <a:extLst>
                <a:ext uri="{FF2B5EF4-FFF2-40B4-BE49-F238E27FC236}">
                  <a16:creationId xmlns:a16="http://schemas.microsoft.com/office/drawing/2014/main" id="{EE67DDFB-A189-7FA5-8893-E2C6B9F716EC}"/>
                </a:ext>
              </a:extLst>
            </p:cNvPr>
            <p:cNvPicPr>
              <a:picLocks noChangeAspect="1"/>
            </p:cNvPicPr>
            <p:nvPr/>
          </p:nvPicPr>
          <p:blipFill>
            <a:blip r:embed="rId3"/>
            <a:srcRect l="539" r="54649"/>
            <a:stretch>
              <a:fillRect/>
            </a:stretch>
          </p:blipFill>
          <p:spPr>
            <a:xfrm>
              <a:off x="5364088" y="1727330"/>
              <a:ext cx="396000" cy="515603"/>
            </a:xfrm>
            <a:prstGeom prst="rect">
              <a:avLst/>
            </a:prstGeom>
          </p:spPr>
        </p:pic>
        <p:pic>
          <p:nvPicPr>
            <p:cNvPr id="51" name="Bildobjekt 50">
              <a:extLst>
                <a:ext uri="{FF2B5EF4-FFF2-40B4-BE49-F238E27FC236}">
                  <a16:creationId xmlns:a16="http://schemas.microsoft.com/office/drawing/2014/main" id="{99864DCA-2179-CFA0-5547-F1956BB739B6}"/>
                </a:ext>
              </a:extLst>
            </p:cNvPr>
            <p:cNvPicPr>
              <a:picLocks noChangeAspect="1"/>
            </p:cNvPicPr>
            <p:nvPr/>
          </p:nvPicPr>
          <p:blipFill>
            <a:blip r:embed="rId3"/>
            <a:srcRect l="539" r="54649"/>
            <a:stretch>
              <a:fillRect/>
            </a:stretch>
          </p:blipFill>
          <p:spPr>
            <a:xfrm>
              <a:off x="6731712" y="1720040"/>
              <a:ext cx="396000" cy="515603"/>
            </a:xfrm>
            <a:prstGeom prst="rect">
              <a:avLst/>
            </a:prstGeom>
          </p:spPr>
        </p:pic>
        <p:pic>
          <p:nvPicPr>
            <p:cNvPr id="52" name="Bildobjekt 51">
              <a:extLst>
                <a:ext uri="{FF2B5EF4-FFF2-40B4-BE49-F238E27FC236}">
                  <a16:creationId xmlns:a16="http://schemas.microsoft.com/office/drawing/2014/main" id="{C372C9C1-B723-9B46-3B18-FAD958558C4D}"/>
                </a:ext>
              </a:extLst>
            </p:cNvPr>
            <p:cNvPicPr>
              <a:picLocks noChangeAspect="1"/>
            </p:cNvPicPr>
            <p:nvPr/>
          </p:nvPicPr>
          <p:blipFill>
            <a:blip r:embed="rId3"/>
            <a:srcRect l="539" r="54649"/>
            <a:stretch>
              <a:fillRect/>
            </a:stretch>
          </p:blipFill>
          <p:spPr>
            <a:xfrm>
              <a:off x="7736428" y="1727330"/>
              <a:ext cx="396000" cy="515603"/>
            </a:xfrm>
            <a:prstGeom prst="rect">
              <a:avLst/>
            </a:prstGeom>
          </p:spPr>
        </p:pic>
        <p:pic>
          <p:nvPicPr>
            <p:cNvPr id="53" name="Bildobjekt 52">
              <a:extLst>
                <a:ext uri="{FF2B5EF4-FFF2-40B4-BE49-F238E27FC236}">
                  <a16:creationId xmlns:a16="http://schemas.microsoft.com/office/drawing/2014/main" id="{EEAFDF80-7298-2096-59BF-80431DA84B07}"/>
                </a:ext>
              </a:extLst>
            </p:cNvPr>
            <p:cNvPicPr>
              <a:picLocks noChangeAspect="1"/>
            </p:cNvPicPr>
            <p:nvPr/>
          </p:nvPicPr>
          <p:blipFill>
            <a:blip r:embed="rId3"/>
            <a:srcRect l="539" r="54649"/>
            <a:stretch>
              <a:fillRect/>
            </a:stretch>
          </p:blipFill>
          <p:spPr>
            <a:xfrm>
              <a:off x="4356088" y="2255384"/>
              <a:ext cx="396000" cy="515603"/>
            </a:xfrm>
            <a:prstGeom prst="rect">
              <a:avLst/>
            </a:prstGeom>
          </p:spPr>
        </p:pic>
        <p:pic>
          <p:nvPicPr>
            <p:cNvPr id="54" name="Bildobjekt 53">
              <a:extLst>
                <a:ext uri="{FF2B5EF4-FFF2-40B4-BE49-F238E27FC236}">
                  <a16:creationId xmlns:a16="http://schemas.microsoft.com/office/drawing/2014/main" id="{D0FD3B07-8019-27BC-6D83-444A8986D8F0}"/>
                </a:ext>
              </a:extLst>
            </p:cNvPr>
            <p:cNvPicPr>
              <a:picLocks noChangeAspect="1"/>
            </p:cNvPicPr>
            <p:nvPr/>
          </p:nvPicPr>
          <p:blipFill>
            <a:blip r:embed="rId3"/>
            <a:srcRect l="539" r="54649"/>
            <a:stretch>
              <a:fillRect/>
            </a:stretch>
          </p:blipFill>
          <p:spPr>
            <a:xfrm>
              <a:off x="5364088" y="2262673"/>
              <a:ext cx="396000" cy="515603"/>
            </a:xfrm>
            <a:prstGeom prst="rect">
              <a:avLst/>
            </a:prstGeom>
          </p:spPr>
        </p:pic>
        <p:pic>
          <p:nvPicPr>
            <p:cNvPr id="55" name="Bildobjekt 54">
              <a:extLst>
                <a:ext uri="{FF2B5EF4-FFF2-40B4-BE49-F238E27FC236}">
                  <a16:creationId xmlns:a16="http://schemas.microsoft.com/office/drawing/2014/main" id="{93B07F98-C3DD-A2AD-1BFC-2BAC3B415D51}"/>
                </a:ext>
              </a:extLst>
            </p:cNvPr>
            <p:cNvPicPr>
              <a:picLocks noChangeAspect="1"/>
            </p:cNvPicPr>
            <p:nvPr/>
          </p:nvPicPr>
          <p:blipFill>
            <a:blip r:embed="rId3"/>
            <a:srcRect l="539" r="54649"/>
            <a:stretch>
              <a:fillRect/>
            </a:stretch>
          </p:blipFill>
          <p:spPr>
            <a:xfrm>
              <a:off x="6731712" y="2255383"/>
              <a:ext cx="396000" cy="515603"/>
            </a:xfrm>
            <a:prstGeom prst="rect">
              <a:avLst/>
            </a:prstGeom>
          </p:spPr>
        </p:pic>
        <p:pic>
          <p:nvPicPr>
            <p:cNvPr id="56" name="Bildobjekt 55">
              <a:extLst>
                <a:ext uri="{FF2B5EF4-FFF2-40B4-BE49-F238E27FC236}">
                  <a16:creationId xmlns:a16="http://schemas.microsoft.com/office/drawing/2014/main" id="{E2BA26EC-A6EC-7587-4DB6-252DD47D10B7}"/>
                </a:ext>
              </a:extLst>
            </p:cNvPr>
            <p:cNvPicPr>
              <a:picLocks noChangeAspect="1"/>
            </p:cNvPicPr>
            <p:nvPr/>
          </p:nvPicPr>
          <p:blipFill>
            <a:blip r:embed="rId3"/>
            <a:srcRect l="539" r="54649"/>
            <a:stretch>
              <a:fillRect/>
            </a:stretch>
          </p:blipFill>
          <p:spPr>
            <a:xfrm>
              <a:off x="7736428" y="2262673"/>
              <a:ext cx="396000" cy="515603"/>
            </a:xfrm>
            <a:prstGeom prst="rect">
              <a:avLst/>
            </a:prstGeom>
          </p:spPr>
        </p:pic>
        <p:pic>
          <p:nvPicPr>
            <p:cNvPr id="57" name="Bildobjekt 56">
              <a:extLst>
                <a:ext uri="{FF2B5EF4-FFF2-40B4-BE49-F238E27FC236}">
                  <a16:creationId xmlns:a16="http://schemas.microsoft.com/office/drawing/2014/main" id="{F1A79B0B-3F2E-B960-BCDA-054BA67C26B3}"/>
                </a:ext>
              </a:extLst>
            </p:cNvPr>
            <p:cNvPicPr>
              <a:picLocks noChangeAspect="1"/>
            </p:cNvPicPr>
            <p:nvPr/>
          </p:nvPicPr>
          <p:blipFill>
            <a:blip r:embed="rId3"/>
            <a:srcRect l="539" r="54649"/>
            <a:stretch>
              <a:fillRect/>
            </a:stretch>
          </p:blipFill>
          <p:spPr>
            <a:xfrm>
              <a:off x="4356088" y="2781893"/>
              <a:ext cx="396000" cy="515603"/>
            </a:xfrm>
            <a:prstGeom prst="rect">
              <a:avLst/>
            </a:prstGeom>
          </p:spPr>
        </p:pic>
        <p:pic>
          <p:nvPicPr>
            <p:cNvPr id="58" name="Bildobjekt 57">
              <a:extLst>
                <a:ext uri="{FF2B5EF4-FFF2-40B4-BE49-F238E27FC236}">
                  <a16:creationId xmlns:a16="http://schemas.microsoft.com/office/drawing/2014/main" id="{DBEAD842-4C58-30D0-ACCB-CEFEFC5C26B2}"/>
                </a:ext>
              </a:extLst>
            </p:cNvPr>
            <p:cNvPicPr>
              <a:picLocks noChangeAspect="1"/>
            </p:cNvPicPr>
            <p:nvPr/>
          </p:nvPicPr>
          <p:blipFill>
            <a:blip r:embed="rId3"/>
            <a:srcRect l="539" r="54649"/>
            <a:stretch>
              <a:fillRect/>
            </a:stretch>
          </p:blipFill>
          <p:spPr>
            <a:xfrm>
              <a:off x="5364088" y="2789182"/>
              <a:ext cx="396000" cy="515603"/>
            </a:xfrm>
            <a:prstGeom prst="rect">
              <a:avLst/>
            </a:prstGeom>
          </p:spPr>
        </p:pic>
        <p:pic>
          <p:nvPicPr>
            <p:cNvPr id="59" name="Bildobjekt 58">
              <a:extLst>
                <a:ext uri="{FF2B5EF4-FFF2-40B4-BE49-F238E27FC236}">
                  <a16:creationId xmlns:a16="http://schemas.microsoft.com/office/drawing/2014/main" id="{0BFFE597-F5AA-4CF3-FEFE-761F493953A4}"/>
                </a:ext>
              </a:extLst>
            </p:cNvPr>
            <p:cNvPicPr>
              <a:picLocks noChangeAspect="1"/>
            </p:cNvPicPr>
            <p:nvPr/>
          </p:nvPicPr>
          <p:blipFill>
            <a:blip r:embed="rId3"/>
            <a:srcRect l="539" r="54649"/>
            <a:stretch>
              <a:fillRect/>
            </a:stretch>
          </p:blipFill>
          <p:spPr>
            <a:xfrm>
              <a:off x="6731712" y="2781892"/>
              <a:ext cx="396000" cy="515603"/>
            </a:xfrm>
            <a:prstGeom prst="rect">
              <a:avLst/>
            </a:prstGeom>
          </p:spPr>
        </p:pic>
        <p:pic>
          <p:nvPicPr>
            <p:cNvPr id="60" name="Bildobjekt 59">
              <a:extLst>
                <a:ext uri="{FF2B5EF4-FFF2-40B4-BE49-F238E27FC236}">
                  <a16:creationId xmlns:a16="http://schemas.microsoft.com/office/drawing/2014/main" id="{53F45243-FB9C-AE77-5477-A684CBD93C3E}"/>
                </a:ext>
              </a:extLst>
            </p:cNvPr>
            <p:cNvPicPr>
              <a:picLocks noChangeAspect="1"/>
            </p:cNvPicPr>
            <p:nvPr/>
          </p:nvPicPr>
          <p:blipFill>
            <a:blip r:embed="rId3"/>
            <a:srcRect l="539" r="54649"/>
            <a:stretch>
              <a:fillRect/>
            </a:stretch>
          </p:blipFill>
          <p:spPr>
            <a:xfrm>
              <a:off x="7736428" y="2789182"/>
              <a:ext cx="396000" cy="515603"/>
            </a:xfrm>
            <a:prstGeom prst="rect">
              <a:avLst/>
            </a:prstGeom>
          </p:spPr>
        </p:pic>
        <p:pic>
          <p:nvPicPr>
            <p:cNvPr id="61" name="Bildobjekt 60">
              <a:extLst>
                <a:ext uri="{FF2B5EF4-FFF2-40B4-BE49-F238E27FC236}">
                  <a16:creationId xmlns:a16="http://schemas.microsoft.com/office/drawing/2014/main" id="{1E5D3351-AEA7-C54D-6774-E20349593311}"/>
                </a:ext>
              </a:extLst>
            </p:cNvPr>
            <p:cNvPicPr>
              <a:picLocks noChangeAspect="1"/>
            </p:cNvPicPr>
            <p:nvPr/>
          </p:nvPicPr>
          <p:blipFill>
            <a:blip r:embed="rId3"/>
            <a:srcRect l="539" r="54649"/>
            <a:stretch>
              <a:fillRect/>
            </a:stretch>
          </p:blipFill>
          <p:spPr>
            <a:xfrm>
              <a:off x="4356088" y="3345004"/>
              <a:ext cx="396000" cy="515603"/>
            </a:xfrm>
            <a:prstGeom prst="rect">
              <a:avLst/>
            </a:prstGeom>
          </p:spPr>
        </p:pic>
        <p:pic>
          <p:nvPicPr>
            <p:cNvPr id="62" name="Bildobjekt 61">
              <a:extLst>
                <a:ext uri="{FF2B5EF4-FFF2-40B4-BE49-F238E27FC236}">
                  <a16:creationId xmlns:a16="http://schemas.microsoft.com/office/drawing/2014/main" id="{141F0B36-56DD-3624-1B25-A8F3CA21B8A0}"/>
                </a:ext>
              </a:extLst>
            </p:cNvPr>
            <p:cNvPicPr>
              <a:picLocks noChangeAspect="1"/>
            </p:cNvPicPr>
            <p:nvPr/>
          </p:nvPicPr>
          <p:blipFill>
            <a:blip r:embed="rId3"/>
            <a:srcRect l="539" r="54649"/>
            <a:stretch>
              <a:fillRect/>
            </a:stretch>
          </p:blipFill>
          <p:spPr>
            <a:xfrm>
              <a:off x="5364088" y="3352293"/>
              <a:ext cx="396000" cy="515603"/>
            </a:xfrm>
            <a:prstGeom prst="rect">
              <a:avLst/>
            </a:prstGeom>
          </p:spPr>
        </p:pic>
        <p:pic>
          <p:nvPicPr>
            <p:cNvPr id="63" name="Bildobjekt 62">
              <a:extLst>
                <a:ext uri="{FF2B5EF4-FFF2-40B4-BE49-F238E27FC236}">
                  <a16:creationId xmlns:a16="http://schemas.microsoft.com/office/drawing/2014/main" id="{922D542B-EFDC-EECA-A5D2-30B7281EBD05}"/>
                </a:ext>
              </a:extLst>
            </p:cNvPr>
            <p:cNvPicPr>
              <a:picLocks noChangeAspect="1"/>
            </p:cNvPicPr>
            <p:nvPr/>
          </p:nvPicPr>
          <p:blipFill>
            <a:blip r:embed="rId3"/>
            <a:srcRect l="539" r="54649"/>
            <a:stretch>
              <a:fillRect/>
            </a:stretch>
          </p:blipFill>
          <p:spPr>
            <a:xfrm>
              <a:off x="6731712" y="3345003"/>
              <a:ext cx="396000" cy="515603"/>
            </a:xfrm>
            <a:prstGeom prst="rect">
              <a:avLst/>
            </a:prstGeom>
          </p:spPr>
        </p:pic>
        <p:pic>
          <p:nvPicPr>
            <p:cNvPr id="64" name="Bildobjekt 63">
              <a:extLst>
                <a:ext uri="{FF2B5EF4-FFF2-40B4-BE49-F238E27FC236}">
                  <a16:creationId xmlns:a16="http://schemas.microsoft.com/office/drawing/2014/main" id="{696B8D7F-2BBD-6F57-AB7E-54150707E532}"/>
                </a:ext>
              </a:extLst>
            </p:cNvPr>
            <p:cNvPicPr>
              <a:picLocks noChangeAspect="1"/>
            </p:cNvPicPr>
            <p:nvPr/>
          </p:nvPicPr>
          <p:blipFill>
            <a:blip r:embed="rId3"/>
            <a:srcRect l="539" r="54649"/>
            <a:stretch>
              <a:fillRect/>
            </a:stretch>
          </p:blipFill>
          <p:spPr>
            <a:xfrm>
              <a:off x="7736428" y="3352293"/>
              <a:ext cx="396000" cy="515603"/>
            </a:xfrm>
            <a:prstGeom prst="rect">
              <a:avLst/>
            </a:prstGeom>
          </p:spPr>
        </p:pic>
      </p:grpSp>
    </p:spTree>
    <p:extLst>
      <p:ext uri="{BB962C8B-B14F-4D97-AF65-F5344CB8AC3E}">
        <p14:creationId xmlns:p14="http://schemas.microsoft.com/office/powerpoint/2010/main" val="2994516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A479CF5C-8429-CB2B-8FBC-FECE4A204C41}"/>
              </a:ext>
            </a:extLst>
          </p:cNvPr>
          <p:cNvSpPr/>
          <p:nvPr/>
        </p:nvSpPr>
        <p:spPr>
          <a:xfrm>
            <a:off x="7308304" y="4299943"/>
            <a:ext cx="1584176" cy="720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92"/>
            <a:endParaRPr lang="sv-SE">
              <a:solidFill>
                <a:srgbClr val="FFFFFF"/>
              </a:solidFill>
              <a:latin typeface="Tahoma"/>
            </a:endParaRPr>
          </a:p>
        </p:txBody>
      </p:sp>
      <p:sp>
        <p:nvSpPr>
          <p:cNvPr id="2" name="Rubrik 1">
            <a:extLst>
              <a:ext uri="{FF2B5EF4-FFF2-40B4-BE49-F238E27FC236}">
                <a16:creationId xmlns:a16="http://schemas.microsoft.com/office/drawing/2014/main" id="{49E67408-4C02-BB6C-1BB3-17BDAF108672}"/>
              </a:ext>
            </a:extLst>
          </p:cNvPr>
          <p:cNvSpPr>
            <a:spLocks noGrp="1"/>
          </p:cNvSpPr>
          <p:nvPr>
            <p:ph type="title"/>
          </p:nvPr>
        </p:nvSpPr>
        <p:spPr>
          <a:xfrm>
            <a:off x="899592" y="339502"/>
            <a:ext cx="7848872" cy="576064"/>
          </a:xfrm>
        </p:spPr>
        <p:txBody>
          <a:bodyPr/>
          <a:lstStyle/>
          <a:p>
            <a:r>
              <a:rPr lang="sv-SE" sz="3200" dirty="0">
                <a:solidFill>
                  <a:schemeClr val="tx1">
                    <a:lumMod val="50000"/>
                  </a:schemeClr>
                </a:solidFill>
              </a:rPr>
              <a:t>Påverkan på priset:</a:t>
            </a:r>
            <a:br>
              <a:rPr lang="sv-SE" sz="3200" dirty="0">
                <a:solidFill>
                  <a:schemeClr val="tx1">
                    <a:lumMod val="50000"/>
                  </a:schemeClr>
                </a:solidFill>
              </a:rPr>
            </a:br>
            <a:r>
              <a:rPr lang="sv-SE" sz="2000" dirty="0">
                <a:solidFill>
                  <a:schemeClr val="tx1">
                    <a:lumMod val="50000"/>
                  </a:schemeClr>
                </a:solidFill>
              </a:rPr>
              <a:t>Den gotländska familjen, </a:t>
            </a:r>
            <a:r>
              <a:rPr lang="sv-SE" sz="2000" dirty="0">
                <a:solidFill>
                  <a:schemeClr val="accent5"/>
                </a:solidFill>
              </a:rPr>
              <a:t>Mini</a:t>
            </a:r>
            <a:r>
              <a:rPr lang="sv-SE" sz="2000" dirty="0">
                <a:solidFill>
                  <a:schemeClr val="tx1">
                    <a:lumMod val="50000"/>
                  </a:schemeClr>
                </a:solidFill>
              </a:rPr>
              <a:t> och </a:t>
            </a:r>
            <a:r>
              <a:rPr lang="sv-SE" sz="2000" dirty="0" err="1">
                <a:solidFill>
                  <a:schemeClr val="accent6"/>
                </a:solidFill>
              </a:rPr>
              <a:t>Flexi</a:t>
            </a:r>
            <a:r>
              <a:rPr lang="sv-SE" sz="2000" dirty="0">
                <a:solidFill>
                  <a:schemeClr val="accent6"/>
                </a:solidFill>
              </a:rPr>
              <a:t>, </a:t>
            </a:r>
            <a:r>
              <a:rPr lang="sv-SE" sz="2000" dirty="0">
                <a:solidFill>
                  <a:schemeClr val="tx1">
                    <a:lumMod val="50000"/>
                  </a:schemeClr>
                </a:solidFill>
              </a:rPr>
              <a:t>lågsäsong</a:t>
            </a:r>
            <a:endParaRPr lang="sv-SE" sz="3200" dirty="0">
              <a:solidFill>
                <a:schemeClr val="tx1">
                  <a:lumMod val="50000"/>
                </a:schemeClr>
              </a:solidFill>
            </a:endParaRPr>
          </a:p>
        </p:txBody>
      </p:sp>
      <p:pic>
        <p:nvPicPr>
          <p:cNvPr id="4" name="Bildobjekt 3">
            <a:extLst>
              <a:ext uri="{FF2B5EF4-FFF2-40B4-BE49-F238E27FC236}">
                <a16:creationId xmlns:a16="http://schemas.microsoft.com/office/drawing/2014/main" id="{8D36A2BA-5830-7A83-4DDD-4B62402E765C}"/>
              </a:ext>
            </a:extLst>
          </p:cNvPr>
          <p:cNvPicPr>
            <a:picLocks noChangeAspect="1"/>
          </p:cNvPicPr>
          <p:nvPr/>
        </p:nvPicPr>
        <p:blipFill>
          <a:blip r:embed="rId3"/>
          <a:stretch>
            <a:fillRect/>
          </a:stretch>
        </p:blipFill>
        <p:spPr>
          <a:xfrm>
            <a:off x="912817" y="1128309"/>
            <a:ext cx="7043559" cy="3891714"/>
          </a:xfrm>
          <a:prstGeom prst="rect">
            <a:avLst/>
          </a:prstGeom>
        </p:spPr>
      </p:pic>
    </p:spTree>
    <p:extLst>
      <p:ext uri="{BB962C8B-B14F-4D97-AF65-F5344CB8AC3E}">
        <p14:creationId xmlns:p14="http://schemas.microsoft.com/office/powerpoint/2010/main" val="2558172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bild 6" descr="En bild som visar utomhus, natur, himmel, landskap&#10;&#10;AI-genererat innehåll kan vara felaktigt.">
            <a:extLst>
              <a:ext uri="{FF2B5EF4-FFF2-40B4-BE49-F238E27FC236}">
                <a16:creationId xmlns:a16="http://schemas.microsoft.com/office/drawing/2014/main" id="{0C83A9D4-AB48-B67B-FA3B-D8E39D87D392}"/>
              </a:ext>
            </a:extLst>
          </p:cNvPr>
          <p:cNvPicPr>
            <a:picLocks noGrp="1" noChangeAspect="1"/>
          </p:cNvPicPr>
          <p:nvPr>
            <p:ph type="pic" idx="10"/>
          </p:nvPr>
        </p:nvPicPr>
        <p:blipFill>
          <a:blip r:embed="rId3">
            <a:extLst>
              <a:ext uri="{28A0092B-C50C-407E-A947-70E740481C1C}">
                <a14:useLocalDpi xmlns:a14="http://schemas.microsoft.com/office/drawing/2010/main" val="0"/>
              </a:ext>
            </a:extLst>
          </a:blip>
          <a:srcRect/>
          <a:stretch>
            <a:fillRect/>
          </a:stretch>
        </p:blipFill>
        <p:spPr/>
      </p:pic>
      <p:sp>
        <p:nvSpPr>
          <p:cNvPr id="2" name="Platshållare för text 1">
            <a:extLst>
              <a:ext uri="{FF2B5EF4-FFF2-40B4-BE49-F238E27FC236}">
                <a16:creationId xmlns:a16="http://schemas.microsoft.com/office/drawing/2014/main" id="{73887E05-8C1E-E5D3-9096-791B7D12F180}"/>
              </a:ext>
            </a:extLst>
          </p:cNvPr>
          <p:cNvSpPr>
            <a:spLocks noGrp="1"/>
          </p:cNvSpPr>
          <p:nvPr>
            <p:ph type="body" sz="half" idx="2"/>
          </p:nvPr>
        </p:nvSpPr>
        <p:spPr>
          <a:xfrm>
            <a:off x="3995936" y="987574"/>
            <a:ext cx="5148064" cy="1375146"/>
          </a:xfrm>
          <a:solidFill>
            <a:schemeClr val="accent5">
              <a:alpha val="90000"/>
            </a:schemeClr>
          </a:solidFill>
        </p:spPr>
        <p:txBody>
          <a:bodyPr/>
          <a:lstStyle/>
          <a:p>
            <a:r>
              <a:rPr lang="sv-SE" dirty="0"/>
              <a:t>Jämförelse: hur har våra grannländer löst det?</a:t>
            </a:r>
          </a:p>
        </p:txBody>
      </p:sp>
      <p:pic>
        <p:nvPicPr>
          <p:cNvPr id="9" name="Platshållare för bild 7" descr="En bild som visar text, Teckensnitt, Grafik, clipart&#10;&#10;AI-genererat innehåll kan vara felaktigt.">
            <a:extLst>
              <a:ext uri="{FF2B5EF4-FFF2-40B4-BE49-F238E27FC236}">
                <a16:creationId xmlns:a16="http://schemas.microsoft.com/office/drawing/2014/main" id="{DF6A1989-8634-0370-FCD2-13344BB84C50}"/>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174" r="174"/>
          <a:stretch/>
        </p:blipFill>
        <p:spPr>
          <a:xfrm>
            <a:off x="7524327" y="4440242"/>
            <a:ext cx="1262631" cy="488349"/>
          </a:xfrm>
        </p:spPr>
      </p:pic>
      <p:sp>
        <p:nvSpPr>
          <p:cNvPr id="10" name="Platshållare för innehåll 4">
            <a:extLst>
              <a:ext uri="{FF2B5EF4-FFF2-40B4-BE49-F238E27FC236}">
                <a16:creationId xmlns:a16="http://schemas.microsoft.com/office/drawing/2014/main" id="{FDC0A0EB-68FC-5964-B71B-72629A462C4B}"/>
              </a:ext>
            </a:extLst>
          </p:cNvPr>
          <p:cNvSpPr txBox="1">
            <a:spLocks/>
          </p:cNvSpPr>
          <p:nvPr/>
        </p:nvSpPr>
        <p:spPr>
          <a:xfrm>
            <a:off x="323528" y="4805466"/>
            <a:ext cx="1179073" cy="246250"/>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defTabSz="467996">
              <a:tabLst>
                <a:tab pos="287998" algn="l"/>
              </a:tabLst>
            </a:pPr>
            <a:r>
              <a:rPr lang="sv-SE" sz="800" dirty="0">
                <a:solidFill>
                  <a:schemeClr val="bg1"/>
                </a:solidFill>
                <a:latin typeface="Tahoma"/>
              </a:rPr>
              <a:t>Bornholm</a:t>
            </a:r>
          </a:p>
        </p:txBody>
      </p:sp>
    </p:spTree>
    <p:extLst>
      <p:ext uri="{BB962C8B-B14F-4D97-AF65-F5344CB8AC3E}">
        <p14:creationId xmlns:p14="http://schemas.microsoft.com/office/powerpoint/2010/main" val="474843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FEFDC89C-6D45-EFFB-B1E9-C963303D021D}"/>
              </a:ext>
            </a:extLst>
          </p:cNvPr>
          <p:cNvSpPr/>
          <p:nvPr/>
        </p:nvSpPr>
        <p:spPr>
          <a:xfrm>
            <a:off x="7236296" y="4299943"/>
            <a:ext cx="172819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92"/>
            <a:endParaRPr lang="sv-SE">
              <a:solidFill>
                <a:srgbClr val="FFFFFF"/>
              </a:solidFill>
              <a:latin typeface="Tahoma"/>
            </a:endParaRPr>
          </a:p>
        </p:txBody>
      </p:sp>
      <p:pic>
        <p:nvPicPr>
          <p:cNvPr id="2" name="Bildobjekt 1">
            <a:extLst>
              <a:ext uri="{FF2B5EF4-FFF2-40B4-BE49-F238E27FC236}">
                <a16:creationId xmlns:a16="http://schemas.microsoft.com/office/drawing/2014/main" id="{DABD84FD-E91B-4729-A945-232300B920E2}"/>
              </a:ext>
            </a:extLst>
          </p:cNvPr>
          <p:cNvPicPr>
            <a:picLocks noChangeAspect="1"/>
          </p:cNvPicPr>
          <p:nvPr/>
        </p:nvPicPr>
        <p:blipFill>
          <a:blip r:embed="rId3"/>
          <a:stretch>
            <a:fillRect/>
          </a:stretch>
        </p:blipFill>
        <p:spPr>
          <a:xfrm>
            <a:off x="3204165" y="1157001"/>
            <a:ext cx="5663243" cy="1154988"/>
          </a:xfrm>
          <a:prstGeom prst="rect">
            <a:avLst/>
          </a:prstGeom>
        </p:spPr>
      </p:pic>
      <p:sp>
        <p:nvSpPr>
          <p:cNvPr id="7" name="Platshållare för innehåll 4">
            <a:extLst>
              <a:ext uri="{FF2B5EF4-FFF2-40B4-BE49-F238E27FC236}">
                <a16:creationId xmlns:a16="http://schemas.microsoft.com/office/drawing/2014/main" id="{BDA6C414-11DF-9CBF-3727-A3AEE8231576}"/>
              </a:ext>
            </a:extLst>
          </p:cNvPr>
          <p:cNvSpPr txBox="1">
            <a:spLocks/>
          </p:cNvSpPr>
          <p:nvPr/>
        </p:nvSpPr>
        <p:spPr>
          <a:xfrm>
            <a:off x="1490099" y="1203253"/>
            <a:ext cx="1425717" cy="755428"/>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defTabSz="467996">
              <a:tabLst>
                <a:tab pos="287998" algn="l"/>
              </a:tabLst>
            </a:pPr>
            <a:r>
              <a:rPr lang="sv-SE" sz="800" b="1" dirty="0">
                <a:solidFill>
                  <a:srgbClr val="000000"/>
                </a:solidFill>
                <a:latin typeface="Tahoma"/>
              </a:rPr>
              <a:t>Resenärer:</a:t>
            </a:r>
            <a:r>
              <a:rPr lang="sv-SE" sz="800" dirty="0">
                <a:solidFill>
                  <a:srgbClr val="000000"/>
                </a:solidFill>
                <a:latin typeface="Tahoma"/>
              </a:rPr>
              <a:t> 2 vuxna och </a:t>
            </a:r>
            <a:br>
              <a:rPr lang="sv-SE" sz="800" dirty="0">
                <a:solidFill>
                  <a:srgbClr val="000000"/>
                </a:solidFill>
                <a:latin typeface="Tahoma"/>
              </a:rPr>
            </a:br>
            <a:r>
              <a:rPr lang="sv-SE" sz="800" dirty="0">
                <a:solidFill>
                  <a:srgbClr val="000000"/>
                </a:solidFill>
                <a:latin typeface="Tahoma"/>
              </a:rPr>
              <a:t>2 barn (3–12 år)</a:t>
            </a:r>
          </a:p>
          <a:p>
            <a:pPr defTabSz="467996">
              <a:tabLst>
                <a:tab pos="287998" algn="l"/>
              </a:tabLst>
            </a:pPr>
            <a:r>
              <a:rPr lang="sv-SE" sz="800" b="1" dirty="0">
                <a:solidFill>
                  <a:srgbClr val="000000"/>
                </a:solidFill>
                <a:latin typeface="Tahoma"/>
              </a:rPr>
              <a:t>Fordon:</a:t>
            </a:r>
            <a:r>
              <a:rPr lang="sv-SE" sz="800" dirty="0">
                <a:solidFill>
                  <a:srgbClr val="000000"/>
                </a:solidFill>
                <a:latin typeface="Tahoma"/>
              </a:rPr>
              <a:t> bil under 6m</a:t>
            </a:r>
            <a:endParaRPr lang="sv-SE" sz="800" dirty="0">
              <a:solidFill>
                <a:srgbClr val="000000"/>
              </a:solidFill>
              <a:latin typeface="Tahoma"/>
              <a:ea typeface="Tahoma"/>
              <a:cs typeface="Tahoma"/>
            </a:endParaRPr>
          </a:p>
          <a:p>
            <a:pPr defTabSz="467996">
              <a:tabLst>
                <a:tab pos="287998" algn="l"/>
              </a:tabLst>
            </a:pPr>
            <a:r>
              <a:rPr lang="sv-SE" sz="800" b="1" dirty="0">
                <a:solidFill>
                  <a:srgbClr val="000000"/>
                </a:solidFill>
                <a:latin typeface="Tahoma"/>
              </a:rPr>
              <a:t>Faktisk disponibel månadsinkomst:</a:t>
            </a:r>
            <a:r>
              <a:rPr lang="sv-SE" sz="800" dirty="0">
                <a:solidFill>
                  <a:srgbClr val="000000"/>
                </a:solidFill>
                <a:latin typeface="Tahoma"/>
              </a:rPr>
              <a:t> 4339 kr</a:t>
            </a:r>
          </a:p>
        </p:txBody>
      </p:sp>
      <p:sp>
        <p:nvSpPr>
          <p:cNvPr id="9" name="Platshållare för innehåll 4">
            <a:extLst>
              <a:ext uri="{FF2B5EF4-FFF2-40B4-BE49-F238E27FC236}">
                <a16:creationId xmlns:a16="http://schemas.microsoft.com/office/drawing/2014/main" id="{89BB2992-3E7F-A922-F6FE-7C5FB59F1ABB}"/>
              </a:ext>
            </a:extLst>
          </p:cNvPr>
          <p:cNvSpPr txBox="1">
            <a:spLocks/>
          </p:cNvSpPr>
          <p:nvPr/>
        </p:nvSpPr>
        <p:spPr>
          <a:xfrm>
            <a:off x="1490101" y="2067694"/>
            <a:ext cx="1425715" cy="468000"/>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defTabSz="467996">
              <a:tabLst>
                <a:tab pos="287998" algn="l"/>
              </a:tabLst>
            </a:pPr>
            <a:r>
              <a:rPr lang="sv-SE" sz="800" b="1" dirty="0">
                <a:solidFill>
                  <a:srgbClr val="000000"/>
                </a:solidFill>
                <a:latin typeface="Tahoma"/>
              </a:rPr>
              <a:t>Platser:</a:t>
            </a:r>
            <a:r>
              <a:rPr lang="sv-SE" sz="800" dirty="0">
                <a:solidFill>
                  <a:srgbClr val="000000"/>
                </a:solidFill>
                <a:latin typeface="Tahoma"/>
              </a:rPr>
              <a:t> billigast komfortalternativ </a:t>
            </a:r>
            <a:r>
              <a:rPr lang="sv-SE" sz="400" dirty="0">
                <a:solidFill>
                  <a:srgbClr val="000000"/>
                </a:solidFill>
                <a:latin typeface="Tahoma"/>
              </a:rPr>
              <a:t> </a:t>
            </a:r>
            <a:endParaRPr lang="sv-SE" sz="800" i="1" dirty="0">
              <a:solidFill>
                <a:srgbClr val="000000"/>
              </a:solidFill>
              <a:latin typeface="Tahoma"/>
              <a:ea typeface="Tahoma"/>
              <a:cs typeface="Tahoma"/>
            </a:endParaRPr>
          </a:p>
          <a:p>
            <a:pPr defTabSz="467996">
              <a:tabLst>
                <a:tab pos="287998" algn="l"/>
              </a:tabLst>
            </a:pPr>
            <a:r>
              <a:rPr lang="sv-SE" sz="800" b="1" dirty="0">
                <a:solidFill>
                  <a:srgbClr val="000000"/>
                </a:solidFill>
                <a:latin typeface="Tahoma"/>
              </a:rPr>
              <a:t>Biljettyp:</a:t>
            </a:r>
            <a:r>
              <a:rPr lang="sv-SE" sz="800" dirty="0">
                <a:solidFill>
                  <a:srgbClr val="000000"/>
                </a:solidFill>
                <a:latin typeface="Tahoma"/>
              </a:rPr>
              <a:t> Mini</a:t>
            </a:r>
          </a:p>
        </p:txBody>
      </p:sp>
      <p:sp>
        <p:nvSpPr>
          <p:cNvPr id="11" name="Platshållare för innehåll 4">
            <a:extLst>
              <a:ext uri="{FF2B5EF4-FFF2-40B4-BE49-F238E27FC236}">
                <a16:creationId xmlns:a16="http://schemas.microsoft.com/office/drawing/2014/main" id="{46F5B2E7-3C53-C060-C39D-C3C956248011}"/>
              </a:ext>
            </a:extLst>
          </p:cNvPr>
          <p:cNvSpPr txBox="1">
            <a:spLocks/>
          </p:cNvSpPr>
          <p:nvPr/>
        </p:nvSpPr>
        <p:spPr>
          <a:xfrm>
            <a:off x="1490099" y="3183870"/>
            <a:ext cx="1859025" cy="468000"/>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defTabSz="467996">
              <a:tabLst>
                <a:tab pos="287998" algn="l"/>
              </a:tabLst>
            </a:pPr>
            <a:r>
              <a:rPr lang="sv-SE" sz="800" b="1" dirty="0">
                <a:solidFill>
                  <a:srgbClr val="000000"/>
                </a:solidFill>
                <a:latin typeface="Tahoma"/>
              </a:rPr>
              <a:t>Undersökt period:</a:t>
            </a:r>
            <a:r>
              <a:rPr lang="sv-SE" sz="800" dirty="0">
                <a:solidFill>
                  <a:srgbClr val="000000"/>
                </a:solidFill>
                <a:latin typeface="Tahoma"/>
              </a:rPr>
              <a:t> juni</a:t>
            </a:r>
            <a:r>
              <a:rPr lang="sv-SE" sz="800" dirty="0">
                <a:solidFill>
                  <a:srgbClr val="000000"/>
                </a:solidFill>
              </a:rPr>
              <a:t>–</a:t>
            </a:r>
            <a:r>
              <a:rPr lang="sv-SE" sz="800" dirty="0">
                <a:solidFill>
                  <a:srgbClr val="000000"/>
                </a:solidFill>
                <a:latin typeface="Tahoma"/>
              </a:rPr>
              <a:t>december, 2025</a:t>
            </a:r>
            <a:endParaRPr lang="sv-SE" sz="800" b="1" dirty="0">
              <a:solidFill>
                <a:srgbClr val="000000"/>
              </a:solidFill>
              <a:latin typeface="Tahoma"/>
            </a:endParaRPr>
          </a:p>
          <a:p>
            <a:pPr defTabSz="467996">
              <a:tabLst>
                <a:tab pos="287998" algn="l"/>
              </a:tabLst>
            </a:pPr>
            <a:r>
              <a:rPr lang="sv-SE" sz="800" b="1" dirty="0">
                <a:solidFill>
                  <a:srgbClr val="000000"/>
                </a:solidFill>
                <a:latin typeface="Tahoma"/>
              </a:rPr>
              <a:t>Utresa: </a:t>
            </a:r>
            <a:r>
              <a:rPr lang="sv-SE" sz="800" dirty="0">
                <a:solidFill>
                  <a:srgbClr val="000000"/>
                </a:solidFill>
                <a:latin typeface="Tahoma"/>
              </a:rPr>
              <a:t>förmiddag fredag</a:t>
            </a:r>
            <a:endParaRPr lang="sv-SE" sz="800" dirty="0">
              <a:solidFill>
                <a:srgbClr val="000000"/>
              </a:solidFill>
              <a:latin typeface="Tahoma"/>
              <a:ea typeface="Tahoma"/>
              <a:cs typeface="Tahoma"/>
            </a:endParaRPr>
          </a:p>
          <a:p>
            <a:pPr defTabSz="467996">
              <a:tabLst>
                <a:tab pos="287998" algn="l"/>
              </a:tabLst>
            </a:pPr>
            <a:r>
              <a:rPr lang="sv-SE" sz="800" b="1" dirty="0">
                <a:solidFill>
                  <a:srgbClr val="000000"/>
                </a:solidFill>
                <a:latin typeface="Tahoma"/>
              </a:rPr>
              <a:t>Hemresa: </a:t>
            </a:r>
            <a:r>
              <a:rPr lang="sv-SE" sz="800" dirty="0">
                <a:solidFill>
                  <a:srgbClr val="000000"/>
                </a:solidFill>
                <a:latin typeface="Tahoma"/>
              </a:rPr>
              <a:t>eftermiddag söndag</a:t>
            </a:r>
          </a:p>
        </p:txBody>
      </p:sp>
      <p:sp>
        <p:nvSpPr>
          <p:cNvPr id="15" name="Rubrik 1">
            <a:extLst>
              <a:ext uri="{FF2B5EF4-FFF2-40B4-BE49-F238E27FC236}">
                <a16:creationId xmlns:a16="http://schemas.microsoft.com/office/drawing/2014/main" id="{88B7E57F-2F6B-65F1-0950-1A845F64D924}"/>
              </a:ext>
            </a:extLst>
          </p:cNvPr>
          <p:cNvSpPr>
            <a:spLocks noGrp="1"/>
          </p:cNvSpPr>
          <p:nvPr>
            <p:ph type="title"/>
          </p:nvPr>
        </p:nvSpPr>
        <p:spPr>
          <a:xfrm>
            <a:off x="899592" y="339502"/>
            <a:ext cx="7848872" cy="576064"/>
          </a:xfrm>
        </p:spPr>
        <p:txBody>
          <a:bodyPr/>
          <a:lstStyle/>
          <a:p>
            <a:r>
              <a:rPr lang="sv-SE" sz="3200" dirty="0">
                <a:solidFill>
                  <a:schemeClr val="tx1">
                    <a:lumMod val="50000"/>
                  </a:schemeClr>
                </a:solidFill>
              </a:rPr>
              <a:t>Priser</a:t>
            </a:r>
            <a:br>
              <a:rPr lang="sv-SE" sz="2600" dirty="0">
                <a:solidFill>
                  <a:schemeClr val="tx1">
                    <a:lumMod val="50000"/>
                  </a:schemeClr>
                </a:solidFill>
              </a:rPr>
            </a:br>
            <a:r>
              <a:rPr lang="sv-SE" sz="2000" dirty="0">
                <a:solidFill>
                  <a:schemeClr val="tx1">
                    <a:lumMod val="50000"/>
                  </a:schemeClr>
                </a:solidFill>
              </a:rPr>
              <a:t>typresor från svensk, dansk och norsk ö, SEK, hög- och lågsäsong</a:t>
            </a:r>
            <a:endParaRPr lang="sv-SE" sz="2600" i="1" dirty="0">
              <a:solidFill>
                <a:schemeClr val="tx1">
                  <a:lumMod val="50000"/>
                </a:schemeClr>
              </a:solidFill>
            </a:endParaRPr>
          </a:p>
        </p:txBody>
      </p:sp>
      <p:sp>
        <p:nvSpPr>
          <p:cNvPr id="12" name="Platshållare för innehåll 4">
            <a:extLst>
              <a:ext uri="{FF2B5EF4-FFF2-40B4-BE49-F238E27FC236}">
                <a16:creationId xmlns:a16="http://schemas.microsoft.com/office/drawing/2014/main" id="{D300BA3C-13E6-F6C4-4867-664D640A3677}"/>
              </a:ext>
            </a:extLst>
          </p:cNvPr>
          <p:cNvSpPr>
            <a:spLocks noGrp="1"/>
          </p:cNvSpPr>
          <p:nvPr>
            <p:ph sz="half" idx="1"/>
          </p:nvPr>
        </p:nvSpPr>
        <p:spPr>
          <a:xfrm>
            <a:off x="1490099" y="2571750"/>
            <a:ext cx="1296144" cy="488260"/>
          </a:xfrm>
        </p:spPr>
        <p:txBody>
          <a:bodyPr anchor="ctr"/>
          <a:lstStyle/>
          <a:p>
            <a:r>
              <a:rPr lang="sv-SE" sz="800" b="1" dirty="0">
                <a:solidFill>
                  <a:srgbClr val="000000"/>
                </a:solidFill>
              </a:rPr>
              <a:t>Ort:</a:t>
            </a:r>
            <a:r>
              <a:rPr lang="sv-SE" sz="800" dirty="0">
                <a:solidFill>
                  <a:srgbClr val="000000"/>
                </a:solidFill>
              </a:rPr>
              <a:t> se kartor</a:t>
            </a:r>
          </a:p>
          <a:p>
            <a:r>
              <a:rPr lang="sv-SE" sz="800" b="1" dirty="0">
                <a:solidFill>
                  <a:srgbClr val="000000"/>
                </a:solidFill>
              </a:rPr>
              <a:t>Resa:</a:t>
            </a:r>
            <a:r>
              <a:rPr lang="sv-SE" sz="800" dirty="0">
                <a:solidFill>
                  <a:srgbClr val="000000"/>
                </a:solidFill>
              </a:rPr>
              <a:t> tur och retur</a:t>
            </a:r>
          </a:p>
        </p:txBody>
      </p:sp>
      <p:pic>
        <p:nvPicPr>
          <p:cNvPr id="14" name="Bildobjekt 13">
            <a:extLst>
              <a:ext uri="{FF2B5EF4-FFF2-40B4-BE49-F238E27FC236}">
                <a16:creationId xmlns:a16="http://schemas.microsoft.com/office/drawing/2014/main" id="{580698D8-7C5D-E5E0-82B4-90D15DBC73D2}"/>
              </a:ext>
            </a:extLst>
          </p:cNvPr>
          <p:cNvPicPr>
            <a:picLocks noChangeAspect="1"/>
          </p:cNvPicPr>
          <p:nvPr/>
        </p:nvPicPr>
        <p:blipFill>
          <a:blip r:embed="rId4"/>
          <a:srcRect t="9422" b="13942"/>
          <a:stretch>
            <a:fillRect/>
          </a:stretch>
        </p:blipFill>
        <p:spPr>
          <a:xfrm>
            <a:off x="3204165" y="2543090"/>
            <a:ext cx="5760323" cy="2474692"/>
          </a:xfrm>
          <a:prstGeom prst="rect">
            <a:avLst/>
          </a:prstGeom>
        </p:spPr>
      </p:pic>
      <p:pic>
        <p:nvPicPr>
          <p:cNvPr id="4" name="Bildobjekt 3">
            <a:extLst>
              <a:ext uri="{FF2B5EF4-FFF2-40B4-BE49-F238E27FC236}">
                <a16:creationId xmlns:a16="http://schemas.microsoft.com/office/drawing/2014/main" id="{833CBC9F-706F-E64D-2A0B-E812B6B3E2D0}"/>
              </a:ext>
            </a:extLst>
          </p:cNvPr>
          <p:cNvPicPr>
            <a:picLocks noChangeAspect="1"/>
          </p:cNvPicPr>
          <p:nvPr/>
        </p:nvPicPr>
        <p:blipFill rotWithShape="1">
          <a:blip r:embed="rId5"/>
          <a:srcRect t="11365" b="9080"/>
          <a:stretch/>
        </p:blipFill>
        <p:spPr>
          <a:xfrm>
            <a:off x="776985" y="2631655"/>
            <a:ext cx="530992" cy="429896"/>
          </a:xfrm>
          <a:prstGeom prst="rect">
            <a:avLst/>
          </a:prstGeom>
        </p:spPr>
      </p:pic>
      <p:pic>
        <p:nvPicPr>
          <p:cNvPr id="13" name="Bildobjekt 12">
            <a:extLst>
              <a:ext uri="{FF2B5EF4-FFF2-40B4-BE49-F238E27FC236}">
                <a16:creationId xmlns:a16="http://schemas.microsoft.com/office/drawing/2014/main" id="{713F7E56-C5FF-148A-1B4E-266031C6E8CA}"/>
              </a:ext>
            </a:extLst>
          </p:cNvPr>
          <p:cNvPicPr>
            <a:picLocks noChangeAspect="1"/>
          </p:cNvPicPr>
          <p:nvPr/>
        </p:nvPicPr>
        <p:blipFill rotWithShape="1">
          <a:blip r:embed="rId6"/>
          <a:srcRect t="6939" b="6718"/>
          <a:stretch/>
        </p:blipFill>
        <p:spPr>
          <a:xfrm>
            <a:off x="814933" y="1352122"/>
            <a:ext cx="530992" cy="454233"/>
          </a:xfrm>
          <a:prstGeom prst="rect">
            <a:avLst/>
          </a:prstGeom>
        </p:spPr>
      </p:pic>
      <p:pic>
        <p:nvPicPr>
          <p:cNvPr id="16" name="Bildobjekt 15">
            <a:extLst>
              <a:ext uri="{FF2B5EF4-FFF2-40B4-BE49-F238E27FC236}">
                <a16:creationId xmlns:a16="http://schemas.microsoft.com/office/drawing/2014/main" id="{2C1082A3-17FE-32D5-5518-85D76B6FBC1B}"/>
              </a:ext>
            </a:extLst>
          </p:cNvPr>
          <p:cNvPicPr>
            <a:picLocks noChangeAspect="1"/>
          </p:cNvPicPr>
          <p:nvPr/>
        </p:nvPicPr>
        <p:blipFill rotWithShape="1">
          <a:blip r:embed="rId7"/>
          <a:srcRect t="14563" b="14563"/>
          <a:stretch/>
        </p:blipFill>
        <p:spPr>
          <a:xfrm>
            <a:off x="851001" y="2144747"/>
            <a:ext cx="458856" cy="313893"/>
          </a:xfrm>
          <a:prstGeom prst="rect">
            <a:avLst/>
          </a:prstGeom>
        </p:spPr>
      </p:pic>
      <p:pic>
        <p:nvPicPr>
          <p:cNvPr id="17" name="Bildobjekt 16">
            <a:extLst>
              <a:ext uri="{FF2B5EF4-FFF2-40B4-BE49-F238E27FC236}">
                <a16:creationId xmlns:a16="http://schemas.microsoft.com/office/drawing/2014/main" id="{48015044-76B1-5B9F-F9CA-BD44A9045655}"/>
              </a:ext>
            </a:extLst>
          </p:cNvPr>
          <p:cNvPicPr>
            <a:picLocks noChangeAspect="1"/>
          </p:cNvPicPr>
          <p:nvPr/>
        </p:nvPicPr>
        <p:blipFill>
          <a:blip r:embed="rId8"/>
          <a:stretch>
            <a:fillRect/>
          </a:stretch>
        </p:blipFill>
        <p:spPr>
          <a:xfrm>
            <a:off x="856640" y="3190322"/>
            <a:ext cx="451337" cy="455096"/>
          </a:xfrm>
          <a:prstGeom prst="rect">
            <a:avLst/>
          </a:prstGeom>
        </p:spPr>
      </p:pic>
    </p:spTree>
    <p:extLst>
      <p:ext uri="{BB962C8B-B14F-4D97-AF65-F5344CB8AC3E}">
        <p14:creationId xmlns:p14="http://schemas.microsoft.com/office/powerpoint/2010/main" val="1082426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58B8C-69F8-412D-0C11-148B398BAE3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99872C3-732B-3059-0286-319F63B68754}"/>
              </a:ext>
            </a:extLst>
          </p:cNvPr>
          <p:cNvSpPr>
            <a:spLocks noGrp="1"/>
          </p:cNvSpPr>
          <p:nvPr>
            <p:ph type="title"/>
          </p:nvPr>
        </p:nvSpPr>
        <p:spPr>
          <a:xfrm>
            <a:off x="899592" y="502254"/>
            <a:ext cx="7848872" cy="576064"/>
          </a:xfrm>
        </p:spPr>
        <p:txBody>
          <a:bodyPr/>
          <a:lstStyle/>
          <a:p>
            <a:r>
              <a:rPr lang="sv-SE" sz="3200" dirty="0">
                <a:solidFill>
                  <a:schemeClr val="tx1">
                    <a:lumMod val="50000"/>
                  </a:schemeClr>
                </a:solidFill>
              </a:rPr>
              <a:t>Jämförelse</a:t>
            </a:r>
            <a:r>
              <a:rPr lang="sv-SE" sz="3200" dirty="0">
                <a:solidFill>
                  <a:srgbClr val="0070C0"/>
                </a:solidFill>
              </a:rPr>
              <a:t>*</a:t>
            </a:r>
            <a:r>
              <a:rPr lang="sv-SE" sz="3200" dirty="0">
                <a:solidFill>
                  <a:schemeClr val="tx1">
                    <a:lumMod val="50000"/>
                  </a:schemeClr>
                </a:solidFill>
              </a:rPr>
              <a:t>: </a:t>
            </a:r>
            <a:br>
              <a:rPr lang="sv-SE" sz="2400" dirty="0">
                <a:solidFill>
                  <a:schemeClr val="tx1">
                    <a:lumMod val="50000"/>
                  </a:schemeClr>
                </a:solidFill>
              </a:rPr>
            </a:br>
            <a:r>
              <a:rPr lang="sv-SE" sz="2000" dirty="0">
                <a:solidFill>
                  <a:schemeClr val="tx1">
                    <a:lumMod val="50000"/>
                  </a:schemeClr>
                </a:solidFill>
              </a:rPr>
              <a:t>Biljettpriser</a:t>
            </a:r>
            <a:r>
              <a:rPr lang="sv-SE" sz="2000" dirty="0">
                <a:solidFill>
                  <a:srgbClr val="0070C0"/>
                </a:solidFill>
              </a:rPr>
              <a:t>**</a:t>
            </a:r>
            <a:r>
              <a:rPr lang="sv-SE" sz="2000" dirty="0">
                <a:solidFill>
                  <a:schemeClr val="tx1">
                    <a:lumMod val="50000"/>
                  </a:schemeClr>
                </a:solidFill>
              </a:rPr>
              <a:t> i relation till vad hushållen har kvar att leva på (KALP)</a:t>
            </a:r>
            <a:endParaRPr lang="sv-SE" sz="2400" i="1" dirty="0">
              <a:solidFill>
                <a:schemeClr val="tx1">
                  <a:lumMod val="50000"/>
                </a:schemeClr>
              </a:solidFill>
            </a:endParaRPr>
          </a:p>
        </p:txBody>
      </p:sp>
      <p:grpSp>
        <p:nvGrpSpPr>
          <p:cNvPr id="27" name="Grupp 26">
            <a:extLst>
              <a:ext uri="{FF2B5EF4-FFF2-40B4-BE49-F238E27FC236}">
                <a16:creationId xmlns:a16="http://schemas.microsoft.com/office/drawing/2014/main" id="{E5D88164-69A9-818C-040F-8F98DF1B793B}"/>
              </a:ext>
            </a:extLst>
          </p:cNvPr>
          <p:cNvGrpSpPr/>
          <p:nvPr/>
        </p:nvGrpSpPr>
        <p:grpSpPr>
          <a:xfrm>
            <a:off x="2761434" y="1303529"/>
            <a:ext cx="2549751" cy="1521988"/>
            <a:chOff x="1540176" y="876542"/>
            <a:chExt cx="2839942" cy="1695208"/>
          </a:xfrm>
        </p:grpSpPr>
        <p:pic>
          <p:nvPicPr>
            <p:cNvPr id="6" name="Bildobjekt 5">
              <a:extLst>
                <a:ext uri="{FF2B5EF4-FFF2-40B4-BE49-F238E27FC236}">
                  <a16:creationId xmlns:a16="http://schemas.microsoft.com/office/drawing/2014/main" id="{4519DCD9-E5F1-AB05-5FB3-C45112219C59}"/>
                </a:ext>
              </a:extLst>
            </p:cNvPr>
            <p:cNvPicPr>
              <a:picLocks noChangeAspect="1"/>
            </p:cNvPicPr>
            <p:nvPr/>
          </p:nvPicPr>
          <p:blipFill>
            <a:blip r:embed="rId3"/>
            <a:srcRect b="20228"/>
            <a:stretch>
              <a:fillRect/>
            </a:stretch>
          </p:blipFill>
          <p:spPr>
            <a:xfrm>
              <a:off x="1540176" y="1164574"/>
              <a:ext cx="2839942" cy="1407176"/>
            </a:xfrm>
            <a:prstGeom prst="rect">
              <a:avLst/>
            </a:prstGeom>
          </p:spPr>
        </p:pic>
        <p:sp>
          <p:nvSpPr>
            <p:cNvPr id="11" name="Rubrik 1">
              <a:extLst>
                <a:ext uri="{FF2B5EF4-FFF2-40B4-BE49-F238E27FC236}">
                  <a16:creationId xmlns:a16="http://schemas.microsoft.com/office/drawing/2014/main" id="{FB65DB9E-CE12-29C2-8EFC-DECF96A115CC}"/>
                </a:ext>
              </a:extLst>
            </p:cNvPr>
            <p:cNvSpPr txBox="1">
              <a:spLocks/>
            </p:cNvSpPr>
            <p:nvPr/>
          </p:nvSpPr>
          <p:spPr>
            <a:xfrm>
              <a:off x="2536006" y="876542"/>
              <a:ext cx="848281" cy="360040"/>
            </a:xfrm>
            <a:prstGeom prst="rect">
              <a:avLst/>
            </a:prstGeom>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pPr marL="0" marR="0" lvl="0" indent="0" algn="ctr" defTabSz="914392" rtl="0" eaLnBrk="1" fontAlgn="auto" latinLnBrk="0" hangingPunct="1">
                <a:lnSpc>
                  <a:spcPct val="100000"/>
                </a:lnSpc>
                <a:spcBef>
                  <a:spcPct val="0"/>
                </a:spcBef>
                <a:spcAft>
                  <a:spcPts val="0"/>
                </a:spcAft>
                <a:buClrTx/>
                <a:buSzTx/>
                <a:buFontTx/>
                <a:buNone/>
                <a:tabLst/>
                <a:defRPr/>
              </a:pPr>
              <a:r>
                <a:rPr kumimoji="0" lang="sv-SE" sz="1600" b="1" i="0" u="none" strike="noStrike" kern="1200" cap="none" spc="0" normalizeH="0" baseline="0" noProof="0" dirty="0">
                  <a:ln>
                    <a:noFill/>
                  </a:ln>
                  <a:solidFill>
                    <a:srgbClr val="7F7F7F">
                      <a:lumMod val="50000"/>
                    </a:srgbClr>
                  </a:solidFill>
                  <a:effectLst/>
                  <a:uLnTx/>
                  <a:uFillTx/>
                  <a:latin typeface="Tahoma"/>
                  <a:ea typeface="+mj-ea"/>
                  <a:cs typeface="+mj-cs"/>
                </a:rPr>
                <a:t>Mini</a:t>
              </a:r>
            </a:p>
          </p:txBody>
        </p:sp>
      </p:grpSp>
      <p:grpSp>
        <p:nvGrpSpPr>
          <p:cNvPr id="28" name="Grupp 27">
            <a:extLst>
              <a:ext uri="{FF2B5EF4-FFF2-40B4-BE49-F238E27FC236}">
                <a16:creationId xmlns:a16="http://schemas.microsoft.com/office/drawing/2014/main" id="{703C6CD2-ECF6-2952-76F4-250222907286}"/>
              </a:ext>
            </a:extLst>
          </p:cNvPr>
          <p:cNvGrpSpPr/>
          <p:nvPr/>
        </p:nvGrpSpPr>
        <p:grpSpPr>
          <a:xfrm>
            <a:off x="4745923" y="1303529"/>
            <a:ext cx="2549751" cy="1521988"/>
            <a:chOff x="4016125" y="876542"/>
            <a:chExt cx="2839942" cy="1695208"/>
          </a:xfrm>
        </p:grpSpPr>
        <p:pic>
          <p:nvPicPr>
            <p:cNvPr id="9" name="Bildobjekt 8">
              <a:extLst>
                <a:ext uri="{FF2B5EF4-FFF2-40B4-BE49-F238E27FC236}">
                  <a16:creationId xmlns:a16="http://schemas.microsoft.com/office/drawing/2014/main" id="{A9312A56-F507-FCD9-3D60-84BF8241C782}"/>
                </a:ext>
              </a:extLst>
            </p:cNvPr>
            <p:cNvPicPr>
              <a:picLocks noChangeAspect="1"/>
            </p:cNvPicPr>
            <p:nvPr/>
          </p:nvPicPr>
          <p:blipFill>
            <a:blip r:embed="rId4"/>
            <a:srcRect b="20228"/>
            <a:stretch>
              <a:fillRect/>
            </a:stretch>
          </p:blipFill>
          <p:spPr>
            <a:xfrm>
              <a:off x="4016125" y="1164574"/>
              <a:ext cx="2839942" cy="1407176"/>
            </a:xfrm>
            <a:prstGeom prst="rect">
              <a:avLst/>
            </a:prstGeom>
          </p:spPr>
        </p:pic>
        <p:sp>
          <p:nvSpPr>
            <p:cNvPr id="12" name="Rubrik 1">
              <a:extLst>
                <a:ext uri="{FF2B5EF4-FFF2-40B4-BE49-F238E27FC236}">
                  <a16:creationId xmlns:a16="http://schemas.microsoft.com/office/drawing/2014/main" id="{964D4B7D-C1EA-6A8A-1131-001020FE86DD}"/>
                </a:ext>
              </a:extLst>
            </p:cNvPr>
            <p:cNvSpPr txBox="1">
              <a:spLocks/>
            </p:cNvSpPr>
            <p:nvPr/>
          </p:nvSpPr>
          <p:spPr>
            <a:xfrm>
              <a:off x="5011955" y="876542"/>
              <a:ext cx="848281" cy="360040"/>
            </a:xfrm>
            <a:prstGeom prst="rect">
              <a:avLst/>
            </a:prstGeom>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pPr marL="0" marR="0" lvl="0" indent="0" algn="ctr" defTabSz="914392" rtl="0" eaLnBrk="1" fontAlgn="auto" latinLnBrk="0" hangingPunct="1">
                <a:lnSpc>
                  <a:spcPct val="100000"/>
                </a:lnSpc>
                <a:spcBef>
                  <a:spcPct val="0"/>
                </a:spcBef>
                <a:spcAft>
                  <a:spcPts val="0"/>
                </a:spcAft>
                <a:buClrTx/>
                <a:buSzTx/>
                <a:buFontTx/>
                <a:buNone/>
                <a:tabLst/>
                <a:defRPr/>
              </a:pPr>
              <a:r>
                <a:rPr kumimoji="0" lang="sv-SE" sz="1600" b="1" i="0" u="none" strike="noStrike" kern="1200" cap="none" spc="0" normalizeH="0" baseline="0" noProof="0" dirty="0" err="1">
                  <a:ln>
                    <a:noFill/>
                  </a:ln>
                  <a:solidFill>
                    <a:srgbClr val="7F7F7F">
                      <a:lumMod val="50000"/>
                    </a:srgbClr>
                  </a:solidFill>
                  <a:effectLst/>
                  <a:uLnTx/>
                  <a:uFillTx/>
                  <a:latin typeface="Tahoma"/>
                  <a:ea typeface="+mj-ea"/>
                  <a:cs typeface="+mj-cs"/>
                </a:rPr>
                <a:t>Flexi</a:t>
              </a:r>
              <a:endParaRPr kumimoji="0" lang="sv-SE" sz="1600" b="1" i="0" u="none" strike="noStrike" kern="1200" cap="none" spc="0" normalizeH="0" baseline="0" noProof="0" dirty="0">
                <a:ln>
                  <a:noFill/>
                </a:ln>
                <a:solidFill>
                  <a:srgbClr val="7F7F7F">
                    <a:lumMod val="50000"/>
                  </a:srgbClr>
                </a:solidFill>
                <a:effectLst/>
                <a:uLnTx/>
                <a:uFillTx/>
                <a:latin typeface="Tahoma"/>
                <a:ea typeface="+mj-ea"/>
                <a:cs typeface="+mj-cs"/>
              </a:endParaRPr>
            </a:p>
          </p:txBody>
        </p:sp>
      </p:grpSp>
      <p:grpSp>
        <p:nvGrpSpPr>
          <p:cNvPr id="29" name="Grupp 28">
            <a:extLst>
              <a:ext uri="{FF2B5EF4-FFF2-40B4-BE49-F238E27FC236}">
                <a16:creationId xmlns:a16="http://schemas.microsoft.com/office/drawing/2014/main" id="{5745BC69-E011-3E66-F609-31625AEA2754}"/>
              </a:ext>
            </a:extLst>
          </p:cNvPr>
          <p:cNvGrpSpPr/>
          <p:nvPr/>
        </p:nvGrpSpPr>
        <p:grpSpPr>
          <a:xfrm>
            <a:off x="6838846" y="1303529"/>
            <a:ext cx="1979276" cy="1521988"/>
            <a:chOff x="6508308" y="876542"/>
            <a:chExt cx="2204541" cy="1695208"/>
          </a:xfrm>
        </p:grpSpPr>
        <p:pic>
          <p:nvPicPr>
            <p:cNvPr id="10" name="Bildobjekt 9">
              <a:extLst>
                <a:ext uri="{FF2B5EF4-FFF2-40B4-BE49-F238E27FC236}">
                  <a16:creationId xmlns:a16="http://schemas.microsoft.com/office/drawing/2014/main" id="{FCE2C467-6465-EA5D-0033-D4A925299B43}"/>
                </a:ext>
              </a:extLst>
            </p:cNvPr>
            <p:cNvPicPr>
              <a:picLocks noChangeAspect="1"/>
            </p:cNvPicPr>
            <p:nvPr/>
          </p:nvPicPr>
          <p:blipFill>
            <a:blip r:embed="rId5"/>
            <a:srcRect r="22373" b="20423"/>
            <a:stretch>
              <a:fillRect/>
            </a:stretch>
          </p:blipFill>
          <p:spPr>
            <a:xfrm>
              <a:off x="6508308" y="1167997"/>
              <a:ext cx="2204541" cy="1403753"/>
            </a:xfrm>
            <a:prstGeom prst="rect">
              <a:avLst/>
            </a:prstGeom>
          </p:spPr>
        </p:pic>
        <p:sp>
          <p:nvSpPr>
            <p:cNvPr id="13" name="Rubrik 1">
              <a:extLst>
                <a:ext uri="{FF2B5EF4-FFF2-40B4-BE49-F238E27FC236}">
                  <a16:creationId xmlns:a16="http://schemas.microsoft.com/office/drawing/2014/main" id="{CE841D18-86E2-2A41-2191-464280D5B906}"/>
                </a:ext>
              </a:extLst>
            </p:cNvPr>
            <p:cNvSpPr txBox="1">
              <a:spLocks/>
            </p:cNvSpPr>
            <p:nvPr/>
          </p:nvSpPr>
          <p:spPr>
            <a:xfrm>
              <a:off x="7504138" y="876542"/>
              <a:ext cx="848281" cy="360040"/>
            </a:xfrm>
            <a:prstGeom prst="rect">
              <a:avLst/>
            </a:prstGeom>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pPr marL="0" marR="0" lvl="0" indent="0" algn="ctr" defTabSz="914392" rtl="0" eaLnBrk="1" fontAlgn="auto" latinLnBrk="0" hangingPunct="1">
                <a:lnSpc>
                  <a:spcPct val="100000"/>
                </a:lnSpc>
                <a:spcBef>
                  <a:spcPct val="0"/>
                </a:spcBef>
                <a:spcAft>
                  <a:spcPts val="0"/>
                </a:spcAft>
                <a:buClrTx/>
                <a:buSzTx/>
                <a:buFontTx/>
                <a:buNone/>
                <a:tabLst/>
                <a:defRPr/>
              </a:pPr>
              <a:r>
                <a:rPr kumimoji="0" lang="sv-SE" sz="1600" b="1" i="0" u="none" strike="noStrike" kern="1200" cap="none" spc="0" normalizeH="0" baseline="0" noProof="0" dirty="0">
                  <a:ln>
                    <a:noFill/>
                  </a:ln>
                  <a:solidFill>
                    <a:srgbClr val="7F7F7F">
                      <a:lumMod val="50000"/>
                    </a:srgbClr>
                  </a:solidFill>
                  <a:effectLst/>
                  <a:uLnTx/>
                  <a:uFillTx/>
                  <a:latin typeface="Tahoma"/>
                  <a:ea typeface="+mj-ea"/>
                  <a:cs typeface="+mj-cs"/>
                </a:rPr>
                <a:t>Kupé</a:t>
              </a:r>
            </a:p>
          </p:txBody>
        </p:sp>
      </p:grpSp>
      <p:sp>
        <p:nvSpPr>
          <p:cNvPr id="24" name="Rubrik 1">
            <a:extLst>
              <a:ext uri="{FF2B5EF4-FFF2-40B4-BE49-F238E27FC236}">
                <a16:creationId xmlns:a16="http://schemas.microsoft.com/office/drawing/2014/main" id="{0026E654-3870-924D-D435-26CD9691AFCB}"/>
              </a:ext>
            </a:extLst>
          </p:cNvPr>
          <p:cNvSpPr txBox="1">
            <a:spLocks/>
          </p:cNvSpPr>
          <p:nvPr/>
        </p:nvSpPr>
        <p:spPr>
          <a:xfrm>
            <a:off x="2008478" y="1779662"/>
            <a:ext cx="1352588" cy="665959"/>
          </a:xfrm>
          <a:prstGeom prst="rect">
            <a:avLst/>
          </a:prstGeom>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pPr marL="0" marR="0" lvl="0" indent="0" algn="l" defTabSz="914392" rtl="0" eaLnBrk="1" fontAlgn="auto" latinLnBrk="0" hangingPunct="1">
              <a:lnSpc>
                <a:spcPct val="100000"/>
              </a:lnSpc>
              <a:spcBef>
                <a:spcPct val="0"/>
              </a:spcBef>
              <a:spcAft>
                <a:spcPts val="0"/>
              </a:spcAft>
              <a:buClrTx/>
              <a:buSzTx/>
              <a:buFontTx/>
              <a:buNone/>
              <a:tabLst/>
              <a:defRPr/>
            </a:pPr>
            <a:r>
              <a:rPr kumimoji="0" lang="sv-SE" sz="1200" b="1" i="0" u="none" strike="noStrike" kern="1200" cap="none" spc="0" normalizeH="0" baseline="0" noProof="0" dirty="0">
                <a:ln>
                  <a:noFill/>
                </a:ln>
                <a:solidFill>
                  <a:srgbClr val="7F7F7F">
                    <a:lumMod val="50000"/>
                  </a:srgbClr>
                </a:solidFill>
                <a:effectLst/>
                <a:uLnTx/>
                <a:uFillTx/>
                <a:latin typeface="Tahoma"/>
                <a:ea typeface="+mj-ea"/>
                <a:cs typeface="+mj-cs"/>
              </a:rPr>
              <a:t>Utan </a:t>
            </a:r>
            <a:r>
              <a:rPr kumimoji="0" lang="sv-SE" sz="1200" b="1" i="1" u="none" strike="noStrike" kern="1200" cap="none" spc="0" normalizeH="0" baseline="0" noProof="0" dirty="0">
                <a:ln>
                  <a:noFill/>
                </a:ln>
                <a:solidFill>
                  <a:srgbClr val="7F7F7F">
                    <a:lumMod val="50000"/>
                  </a:srgbClr>
                </a:solidFill>
                <a:effectLst/>
                <a:uLnTx/>
                <a:uFillTx/>
                <a:latin typeface="Tahoma"/>
                <a:ea typeface="+mj-ea"/>
                <a:cs typeface="+mj-cs"/>
              </a:rPr>
              <a:t>dansk landsvägsprincip </a:t>
            </a:r>
            <a:endParaRPr kumimoji="0" lang="sv-SE" sz="1200" b="1" i="0" u="none" strike="noStrike" kern="1200" cap="none" spc="0" normalizeH="0" baseline="0" noProof="0" dirty="0">
              <a:ln>
                <a:noFill/>
              </a:ln>
              <a:solidFill>
                <a:srgbClr val="7F7F7F">
                  <a:lumMod val="50000"/>
                </a:srgbClr>
              </a:solidFill>
              <a:effectLst/>
              <a:uLnTx/>
              <a:uFillTx/>
              <a:latin typeface="Tahoma"/>
              <a:ea typeface="+mj-ea"/>
              <a:cs typeface="+mj-cs"/>
            </a:endParaRPr>
          </a:p>
        </p:txBody>
      </p:sp>
      <p:grpSp>
        <p:nvGrpSpPr>
          <p:cNvPr id="33" name="Grupp 32">
            <a:extLst>
              <a:ext uri="{FF2B5EF4-FFF2-40B4-BE49-F238E27FC236}">
                <a16:creationId xmlns:a16="http://schemas.microsoft.com/office/drawing/2014/main" id="{4C6526E7-72D7-E9CE-54AB-32AEE985C0AE}"/>
              </a:ext>
            </a:extLst>
          </p:cNvPr>
          <p:cNvGrpSpPr/>
          <p:nvPr/>
        </p:nvGrpSpPr>
        <p:grpSpPr>
          <a:xfrm>
            <a:off x="3347864" y="2950905"/>
            <a:ext cx="1737001" cy="1565061"/>
            <a:chOff x="3145826" y="3173020"/>
            <a:chExt cx="1934692" cy="1743183"/>
          </a:xfrm>
        </p:grpSpPr>
        <p:pic>
          <p:nvPicPr>
            <p:cNvPr id="30" name="Bildobjekt 29">
              <a:extLst>
                <a:ext uri="{FF2B5EF4-FFF2-40B4-BE49-F238E27FC236}">
                  <a16:creationId xmlns:a16="http://schemas.microsoft.com/office/drawing/2014/main" id="{91F8AFA4-1018-57AF-3A0D-23AFA59C9729}"/>
                </a:ext>
              </a:extLst>
            </p:cNvPr>
            <p:cNvPicPr>
              <a:picLocks noChangeAspect="1"/>
            </p:cNvPicPr>
            <p:nvPr/>
          </p:nvPicPr>
          <p:blipFill>
            <a:blip r:embed="rId6"/>
            <a:srcRect l="16806"/>
            <a:stretch>
              <a:fillRect/>
            </a:stretch>
          </p:blipFill>
          <p:spPr>
            <a:xfrm>
              <a:off x="3145826" y="3452338"/>
              <a:ext cx="1934692" cy="1463865"/>
            </a:xfrm>
            <a:prstGeom prst="rect">
              <a:avLst/>
            </a:prstGeom>
          </p:spPr>
        </p:pic>
        <p:sp>
          <p:nvSpPr>
            <p:cNvPr id="31" name="Rubrik 1">
              <a:extLst>
                <a:ext uri="{FF2B5EF4-FFF2-40B4-BE49-F238E27FC236}">
                  <a16:creationId xmlns:a16="http://schemas.microsoft.com/office/drawing/2014/main" id="{E7E8DB20-7BF9-3024-3470-7C88FEABB6DA}"/>
                </a:ext>
              </a:extLst>
            </p:cNvPr>
            <p:cNvSpPr txBox="1">
              <a:spLocks/>
            </p:cNvSpPr>
            <p:nvPr/>
          </p:nvSpPr>
          <p:spPr>
            <a:xfrm>
              <a:off x="3470520" y="3173020"/>
              <a:ext cx="848281" cy="360040"/>
            </a:xfrm>
            <a:prstGeom prst="rect">
              <a:avLst/>
            </a:prstGeom>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pPr marL="0" marR="0" lvl="0" indent="0" algn="ctr" defTabSz="914392" rtl="0" eaLnBrk="1" fontAlgn="auto" latinLnBrk="0" hangingPunct="1">
                <a:lnSpc>
                  <a:spcPct val="100000"/>
                </a:lnSpc>
                <a:spcBef>
                  <a:spcPct val="0"/>
                </a:spcBef>
                <a:spcAft>
                  <a:spcPts val="0"/>
                </a:spcAft>
                <a:buClrTx/>
                <a:buSzTx/>
                <a:buFontTx/>
                <a:buNone/>
                <a:tabLst/>
                <a:defRPr/>
              </a:pPr>
              <a:r>
                <a:rPr kumimoji="0" lang="sv-SE" sz="1600" b="1" i="0" u="none" strike="noStrike" kern="1200" cap="none" spc="0" normalizeH="0" baseline="0" noProof="0" dirty="0">
                  <a:ln>
                    <a:noFill/>
                  </a:ln>
                  <a:solidFill>
                    <a:srgbClr val="7F7F7F">
                      <a:lumMod val="50000"/>
                    </a:srgbClr>
                  </a:solidFill>
                  <a:effectLst/>
                  <a:uLnTx/>
                  <a:uFillTx/>
                  <a:latin typeface="Tahoma"/>
                  <a:ea typeface="+mj-ea"/>
                  <a:cs typeface="+mj-cs"/>
                </a:rPr>
                <a:t>Mini</a:t>
              </a:r>
            </a:p>
          </p:txBody>
        </p:sp>
      </p:grpSp>
      <p:sp>
        <p:nvSpPr>
          <p:cNvPr id="38" name="Rubrik 1">
            <a:extLst>
              <a:ext uri="{FF2B5EF4-FFF2-40B4-BE49-F238E27FC236}">
                <a16:creationId xmlns:a16="http://schemas.microsoft.com/office/drawing/2014/main" id="{EE50E954-2BE3-B895-1844-3A87BBDC1E3A}"/>
              </a:ext>
            </a:extLst>
          </p:cNvPr>
          <p:cNvSpPr txBox="1">
            <a:spLocks/>
          </p:cNvSpPr>
          <p:nvPr/>
        </p:nvSpPr>
        <p:spPr>
          <a:xfrm>
            <a:off x="2004812" y="3602261"/>
            <a:ext cx="1352588" cy="513126"/>
          </a:xfrm>
          <a:prstGeom prst="rect">
            <a:avLst/>
          </a:prstGeom>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pPr marL="0" marR="0" lvl="0" indent="0" algn="l" defTabSz="914392" rtl="0" eaLnBrk="1" fontAlgn="auto" latinLnBrk="0" hangingPunct="1">
              <a:lnSpc>
                <a:spcPct val="100000"/>
              </a:lnSpc>
              <a:spcBef>
                <a:spcPct val="0"/>
              </a:spcBef>
              <a:spcAft>
                <a:spcPts val="0"/>
              </a:spcAft>
              <a:buClrTx/>
              <a:buSzTx/>
              <a:buFontTx/>
              <a:buNone/>
              <a:tabLst/>
              <a:defRPr/>
            </a:pPr>
            <a:r>
              <a:rPr kumimoji="0" lang="sv-SE" sz="1200" b="1" i="0" u="none" strike="noStrike" kern="1200" cap="none" spc="0" normalizeH="0" baseline="0" noProof="0" dirty="0">
                <a:ln>
                  <a:noFill/>
                </a:ln>
                <a:solidFill>
                  <a:srgbClr val="7F7F7F">
                    <a:lumMod val="50000"/>
                  </a:srgbClr>
                </a:solidFill>
                <a:effectLst/>
                <a:uLnTx/>
                <a:uFillTx/>
                <a:latin typeface="Tahoma"/>
                <a:ea typeface="+mj-ea"/>
                <a:cs typeface="+mj-cs"/>
              </a:rPr>
              <a:t>Med </a:t>
            </a:r>
            <a:r>
              <a:rPr kumimoji="0" lang="sv-SE" sz="1200" b="1" i="1" u="none" strike="noStrike" kern="1200" cap="none" spc="0" normalizeH="0" baseline="0" noProof="0" dirty="0">
                <a:ln>
                  <a:noFill/>
                </a:ln>
                <a:solidFill>
                  <a:srgbClr val="7F7F7F">
                    <a:lumMod val="50000"/>
                  </a:srgbClr>
                </a:solidFill>
                <a:effectLst/>
                <a:uLnTx/>
                <a:uFillTx/>
                <a:latin typeface="Tahoma"/>
                <a:ea typeface="+mj-ea"/>
                <a:cs typeface="+mj-cs"/>
              </a:rPr>
              <a:t>dansk landsvägsprincip</a:t>
            </a:r>
            <a:endParaRPr kumimoji="0" lang="sv-SE" sz="1200" b="1" i="0" u="none" strike="noStrike" kern="1200" cap="none" spc="0" normalizeH="0" baseline="0" noProof="0" dirty="0">
              <a:ln>
                <a:noFill/>
              </a:ln>
              <a:solidFill>
                <a:srgbClr val="7F7F7F">
                  <a:lumMod val="50000"/>
                </a:srgbClr>
              </a:solidFill>
              <a:effectLst/>
              <a:uLnTx/>
              <a:uFillTx/>
              <a:latin typeface="Tahoma"/>
              <a:ea typeface="+mj-ea"/>
              <a:cs typeface="+mj-cs"/>
            </a:endParaRPr>
          </a:p>
        </p:txBody>
      </p:sp>
      <p:sp>
        <p:nvSpPr>
          <p:cNvPr id="4" name="textruta 3">
            <a:extLst>
              <a:ext uri="{FF2B5EF4-FFF2-40B4-BE49-F238E27FC236}">
                <a16:creationId xmlns:a16="http://schemas.microsoft.com/office/drawing/2014/main" id="{A67C772A-1D42-6E0C-C565-1309B7B6E7A5}"/>
              </a:ext>
            </a:extLst>
          </p:cNvPr>
          <p:cNvSpPr txBox="1"/>
          <p:nvPr/>
        </p:nvSpPr>
        <p:spPr>
          <a:xfrm>
            <a:off x="971600" y="4609667"/>
            <a:ext cx="4572000"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50" b="1" i="0" u="none" strike="noStrike" kern="1200" cap="none" spc="0" normalizeH="0" baseline="0" noProof="0" dirty="0">
                <a:ln>
                  <a:noFill/>
                </a:ln>
                <a:solidFill>
                  <a:srgbClr val="0070C0"/>
                </a:solidFill>
                <a:effectLst/>
                <a:uLnTx/>
                <a:uFillTx/>
                <a:latin typeface="Tahoma"/>
                <a:ea typeface="+mn-ea"/>
                <a:cs typeface="+mn-cs"/>
              </a:rPr>
              <a:t>*) utan och med dansk landsvägsprincip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50" b="1" i="0" u="none" strike="noStrike" kern="1200" cap="none" spc="0" normalizeH="0" baseline="0" noProof="0" dirty="0">
                <a:ln>
                  <a:noFill/>
                </a:ln>
                <a:solidFill>
                  <a:srgbClr val="0070C0"/>
                </a:solidFill>
                <a:effectLst/>
                <a:uLnTx/>
                <a:uFillTx/>
                <a:latin typeface="Tahoma"/>
                <a:ea typeface="+mn-ea"/>
                <a:cs typeface="+mn-cs"/>
              </a:rPr>
              <a:t>**) vägda medelvärden</a:t>
            </a:r>
          </a:p>
        </p:txBody>
      </p:sp>
      <p:pic>
        <p:nvPicPr>
          <p:cNvPr id="7" name="Bildobjekt 6">
            <a:extLst>
              <a:ext uri="{FF2B5EF4-FFF2-40B4-BE49-F238E27FC236}">
                <a16:creationId xmlns:a16="http://schemas.microsoft.com/office/drawing/2014/main" id="{B7671EAC-0868-C502-11F8-13057F91E0F9}"/>
              </a:ext>
            </a:extLst>
          </p:cNvPr>
          <p:cNvPicPr>
            <a:picLocks noChangeAspect="1"/>
          </p:cNvPicPr>
          <p:nvPr/>
        </p:nvPicPr>
        <p:blipFill>
          <a:blip r:embed="rId7"/>
          <a:stretch>
            <a:fillRect/>
          </a:stretch>
        </p:blipFill>
        <p:spPr>
          <a:xfrm>
            <a:off x="4764386" y="3013474"/>
            <a:ext cx="3912069" cy="395918"/>
          </a:xfrm>
          <a:prstGeom prst="rect">
            <a:avLst/>
          </a:prstGeom>
        </p:spPr>
      </p:pic>
    </p:spTree>
    <p:extLst>
      <p:ext uri="{BB962C8B-B14F-4D97-AF65-F5344CB8AC3E}">
        <p14:creationId xmlns:p14="http://schemas.microsoft.com/office/powerpoint/2010/main" val="1092499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6C78506-384B-C868-A424-50D4A7D238A2}"/>
              </a:ext>
            </a:extLst>
          </p:cNvPr>
          <p:cNvSpPr>
            <a:spLocks noGrp="1"/>
          </p:cNvSpPr>
          <p:nvPr>
            <p:ph type="title"/>
          </p:nvPr>
        </p:nvSpPr>
        <p:spPr/>
        <p:txBody>
          <a:bodyPr/>
          <a:lstStyle/>
          <a:p>
            <a:r>
              <a:rPr lang="sv-SE" dirty="0">
                <a:solidFill>
                  <a:schemeClr val="tx1">
                    <a:lumMod val="50000"/>
                  </a:schemeClr>
                </a:solidFill>
              </a:rPr>
              <a:t>Vad blir då resultatet för Gotland?</a:t>
            </a:r>
          </a:p>
        </p:txBody>
      </p:sp>
      <p:grpSp>
        <p:nvGrpSpPr>
          <p:cNvPr id="3" name="Grupp 2">
            <a:extLst>
              <a:ext uri="{FF2B5EF4-FFF2-40B4-BE49-F238E27FC236}">
                <a16:creationId xmlns:a16="http://schemas.microsoft.com/office/drawing/2014/main" id="{952AA80F-B236-DA02-2793-A5501B5C7389}"/>
              </a:ext>
            </a:extLst>
          </p:cNvPr>
          <p:cNvGrpSpPr/>
          <p:nvPr/>
        </p:nvGrpSpPr>
        <p:grpSpPr>
          <a:xfrm>
            <a:off x="1475656" y="1131590"/>
            <a:ext cx="6379520" cy="3198594"/>
            <a:chOff x="1273341" y="1081003"/>
            <a:chExt cx="6379520" cy="3198594"/>
          </a:xfrm>
        </p:grpSpPr>
        <p:sp>
          <p:nvSpPr>
            <p:cNvPr id="6" name="textruta 5">
              <a:extLst>
                <a:ext uri="{FF2B5EF4-FFF2-40B4-BE49-F238E27FC236}">
                  <a16:creationId xmlns:a16="http://schemas.microsoft.com/office/drawing/2014/main" id="{8DDF04FE-E27B-1E3F-7C4C-7D81509CA829}"/>
                </a:ext>
              </a:extLst>
            </p:cNvPr>
            <p:cNvSpPr txBox="1"/>
            <p:nvPr/>
          </p:nvSpPr>
          <p:spPr>
            <a:xfrm>
              <a:off x="2793254" y="2440048"/>
              <a:ext cx="1511402" cy="769441"/>
            </a:xfrm>
            <a:prstGeom prst="rect">
              <a:avLst/>
            </a:prstGeom>
            <a:noFill/>
          </p:spPr>
          <p:txBody>
            <a:bodyPr wrap="square">
              <a:spAutoFit/>
            </a:bodyPr>
            <a:lstStyle/>
            <a:p>
              <a:r>
                <a:rPr lang="sv-SE" sz="1100" b="1" dirty="0">
                  <a:solidFill>
                    <a:schemeClr val="bg2">
                      <a:lumMod val="10000"/>
                    </a:schemeClr>
                  </a:solidFill>
                </a:rPr>
                <a:t>Högre kostnader för gotlänningar än för jämförbara resor på fastlandet</a:t>
              </a:r>
            </a:p>
          </p:txBody>
        </p:sp>
        <p:sp>
          <p:nvSpPr>
            <p:cNvPr id="8" name="textruta 7">
              <a:extLst>
                <a:ext uri="{FF2B5EF4-FFF2-40B4-BE49-F238E27FC236}">
                  <a16:creationId xmlns:a16="http://schemas.microsoft.com/office/drawing/2014/main" id="{C6E05147-02D1-5ACD-84B0-30A01A859C9C}"/>
                </a:ext>
              </a:extLst>
            </p:cNvPr>
            <p:cNvSpPr txBox="1"/>
            <p:nvPr/>
          </p:nvSpPr>
          <p:spPr>
            <a:xfrm>
              <a:off x="5979982" y="2425055"/>
              <a:ext cx="1394283" cy="600164"/>
            </a:xfrm>
            <a:prstGeom prst="rect">
              <a:avLst/>
            </a:prstGeom>
            <a:noFill/>
          </p:spPr>
          <p:txBody>
            <a:bodyPr wrap="square">
              <a:spAutoFit/>
            </a:bodyPr>
            <a:lstStyle/>
            <a:p>
              <a:r>
                <a:rPr lang="sv-SE" sz="1100" b="1" dirty="0">
                  <a:solidFill>
                    <a:schemeClr val="bg2">
                      <a:lumMod val="10000"/>
                    </a:schemeClr>
                  </a:solidFill>
                </a:rPr>
                <a:t>Försämrad konkurrenskraft för företag</a:t>
              </a:r>
            </a:p>
          </p:txBody>
        </p:sp>
        <p:sp>
          <p:nvSpPr>
            <p:cNvPr id="10" name="textruta 9">
              <a:extLst>
                <a:ext uri="{FF2B5EF4-FFF2-40B4-BE49-F238E27FC236}">
                  <a16:creationId xmlns:a16="http://schemas.microsoft.com/office/drawing/2014/main" id="{37226636-A644-9C72-D76D-C58BC7F48784}"/>
                </a:ext>
              </a:extLst>
            </p:cNvPr>
            <p:cNvSpPr txBox="1"/>
            <p:nvPr/>
          </p:nvSpPr>
          <p:spPr>
            <a:xfrm>
              <a:off x="2792487" y="1658228"/>
              <a:ext cx="1442541" cy="430887"/>
            </a:xfrm>
            <a:prstGeom prst="rect">
              <a:avLst/>
            </a:prstGeom>
            <a:noFill/>
          </p:spPr>
          <p:txBody>
            <a:bodyPr wrap="square">
              <a:spAutoFit/>
            </a:bodyPr>
            <a:lstStyle/>
            <a:p>
              <a:r>
                <a:rPr lang="sv-SE" sz="1100" b="1" dirty="0">
                  <a:solidFill>
                    <a:schemeClr val="bg2">
                      <a:lumMod val="10000"/>
                    </a:schemeClr>
                  </a:solidFill>
                </a:rPr>
                <a:t>Högre levnadskostnader</a:t>
              </a:r>
            </a:p>
          </p:txBody>
        </p:sp>
        <p:sp>
          <p:nvSpPr>
            <p:cNvPr id="12" name="textruta 11">
              <a:extLst>
                <a:ext uri="{FF2B5EF4-FFF2-40B4-BE49-F238E27FC236}">
                  <a16:creationId xmlns:a16="http://schemas.microsoft.com/office/drawing/2014/main" id="{CFADC118-61B3-00B4-9472-B97959DB8713}"/>
                </a:ext>
              </a:extLst>
            </p:cNvPr>
            <p:cNvSpPr txBox="1"/>
            <p:nvPr/>
          </p:nvSpPr>
          <p:spPr>
            <a:xfrm>
              <a:off x="5996957" y="1368255"/>
              <a:ext cx="1655904" cy="769441"/>
            </a:xfrm>
            <a:prstGeom prst="rect">
              <a:avLst/>
            </a:prstGeom>
            <a:noFill/>
          </p:spPr>
          <p:txBody>
            <a:bodyPr wrap="square">
              <a:spAutoFit/>
            </a:bodyPr>
            <a:lstStyle/>
            <a:p>
              <a:r>
                <a:rPr lang="sv-SE" sz="1100" b="1" dirty="0">
                  <a:solidFill>
                    <a:schemeClr val="bg2">
                      <a:lumMod val="10000"/>
                    </a:schemeClr>
                  </a:solidFill>
                </a:rPr>
                <a:t>Minskad attraktivitet för inflyttning och etablering</a:t>
              </a:r>
            </a:p>
          </p:txBody>
        </p:sp>
        <p:sp>
          <p:nvSpPr>
            <p:cNvPr id="14" name="textruta 13">
              <a:extLst>
                <a:ext uri="{FF2B5EF4-FFF2-40B4-BE49-F238E27FC236}">
                  <a16:creationId xmlns:a16="http://schemas.microsoft.com/office/drawing/2014/main" id="{87D63E89-AB76-98DF-6473-B12463D18E07}"/>
                </a:ext>
              </a:extLst>
            </p:cNvPr>
            <p:cNvSpPr txBox="1"/>
            <p:nvPr/>
          </p:nvSpPr>
          <p:spPr>
            <a:xfrm>
              <a:off x="2792489" y="3472568"/>
              <a:ext cx="1584176" cy="769441"/>
            </a:xfrm>
            <a:prstGeom prst="rect">
              <a:avLst/>
            </a:prstGeom>
            <a:noFill/>
          </p:spPr>
          <p:txBody>
            <a:bodyPr wrap="square">
              <a:spAutoFit/>
            </a:bodyPr>
            <a:lstStyle/>
            <a:p>
              <a:r>
                <a:rPr lang="sv-SE" sz="1100" b="1" dirty="0">
                  <a:solidFill>
                    <a:schemeClr val="bg2">
                      <a:lumMod val="10000"/>
                    </a:schemeClr>
                  </a:solidFill>
                </a:rPr>
                <a:t>Försämrade möjligheter till social sammanhållning</a:t>
              </a:r>
            </a:p>
          </p:txBody>
        </p:sp>
        <p:sp>
          <p:nvSpPr>
            <p:cNvPr id="16" name="textruta 15">
              <a:extLst>
                <a:ext uri="{FF2B5EF4-FFF2-40B4-BE49-F238E27FC236}">
                  <a16:creationId xmlns:a16="http://schemas.microsoft.com/office/drawing/2014/main" id="{DFF984CB-AB16-93B2-2287-23AE325FC7DB}"/>
                </a:ext>
              </a:extLst>
            </p:cNvPr>
            <p:cNvSpPr txBox="1"/>
            <p:nvPr/>
          </p:nvSpPr>
          <p:spPr>
            <a:xfrm>
              <a:off x="5995465" y="3473936"/>
              <a:ext cx="1388680" cy="769441"/>
            </a:xfrm>
            <a:prstGeom prst="rect">
              <a:avLst/>
            </a:prstGeom>
            <a:noFill/>
          </p:spPr>
          <p:txBody>
            <a:bodyPr wrap="square">
              <a:spAutoFit/>
            </a:bodyPr>
            <a:lstStyle/>
            <a:p>
              <a:r>
                <a:rPr lang="sv-SE" sz="1100" b="1" dirty="0">
                  <a:solidFill>
                    <a:schemeClr val="bg2">
                      <a:lumMod val="10000"/>
                    </a:schemeClr>
                  </a:solidFill>
                </a:rPr>
                <a:t>Försämrad krisberedskap och samhällsservice</a:t>
              </a:r>
            </a:p>
          </p:txBody>
        </p:sp>
        <p:pic>
          <p:nvPicPr>
            <p:cNvPr id="19" name="Bildobjekt 18">
              <a:extLst>
                <a:ext uri="{FF2B5EF4-FFF2-40B4-BE49-F238E27FC236}">
                  <a16:creationId xmlns:a16="http://schemas.microsoft.com/office/drawing/2014/main" id="{5E43914F-BF7C-E05A-3C59-9B20ECB85119}"/>
                </a:ext>
              </a:extLst>
            </p:cNvPr>
            <p:cNvPicPr>
              <a:picLocks noChangeAspect="1"/>
            </p:cNvPicPr>
            <p:nvPr/>
          </p:nvPicPr>
          <p:blipFill>
            <a:blip r:embed="rId3"/>
            <a:stretch>
              <a:fillRect/>
            </a:stretch>
          </p:blipFill>
          <p:spPr>
            <a:xfrm>
              <a:off x="1876129" y="1281314"/>
              <a:ext cx="792088" cy="777024"/>
            </a:xfrm>
            <a:prstGeom prst="rect">
              <a:avLst/>
            </a:prstGeom>
          </p:spPr>
        </p:pic>
        <p:pic>
          <p:nvPicPr>
            <p:cNvPr id="25" name="Bildobjekt 24">
              <a:extLst>
                <a:ext uri="{FF2B5EF4-FFF2-40B4-BE49-F238E27FC236}">
                  <a16:creationId xmlns:a16="http://schemas.microsoft.com/office/drawing/2014/main" id="{1D087597-1E68-B013-644F-C23C413CC52A}"/>
                </a:ext>
              </a:extLst>
            </p:cNvPr>
            <p:cNvPicPr>
              <a:picLocks noChangeAspect="1"/>
            </p:cNvPicPr>
            <p:nvPr/>
          </p:nvPicPr>
          <p:blipFill>
            <a:blip r:embed="rId4"/>
            <a:stretch>
              <a:fillRect/>
            </a:stretch>
          </p:blipFill>
          <p:spPr>
            <a:xfrm>
              <a:off x="1469910" y="2306617"/>
              <a:ext cx="1236271" cy="996684"/>
            </a:xfrm>
            <a:prstGeom prst="rect">
              <a:avLst/>
            </a:prstGeom>
          </p:spPr>
        </p:pic>
        <p:pic>
          <p:nvPicPr>
            <p:cNvPr id="26" name="Bildobjekt 25">
              <a:extLst>
                <a:ext uri="{FF2B5EF4-FFF2-40B4-BE49-F238E27FC236}">
                  <a16:creationId xmlns:a16="http://schemas.microsoft.com/office/drawing/2014/main" id="{982A5428-114E-835E-E280-615DC6158C29}"/>
                </a:ext>
              </a:extLst>
            </p:cNvPr>
            <p:cNvPicPr>
              <a:picLocks noChangeAspect="1"/>
            </p:cNvPicPr>
            <p:nvPr/>
          </p:nvPicPr>
          <p:blipFill>
            <a:blip r:embed="rId5">
              <a:duotone>
                <a:schemeClr val="accent2">
                  <a:shade val="45000"/>
                  <a:satMod val="135000"/>
                </a:schemeClr>
                <a:prstClr val="white"/>
              </a:duotone>
            </a:blip>
            <a:srcRect l="-1" r="8664"/>
            <a:stretch>
              <a:fillRect/>
            </a:stretch>
          </p:blipFill>
          <p:spPr>
            <a:xfrm>
              <a:off x="1273341" y="3457267"/>
              <a:ext cx="1502176" cy="822330"/>
            </a:xfrm>
            <a:prstGeom prst="rect">
              <a:avLst/>
            </a:prstGeom>
          </p:spPr>
        </p:pic>
        <p:pic>
          <p:nvPicPr>
            <p:cNvPr id="27" name="Bildobjekt 26">
              <a:extLst>
                <a:ext uri="{FF2B5EF4-FFF2-40B4-BE49-F238E27FC236}">
                  <a16:creationId xmlns:a16="http://schemas.microsoft.com/office/drawing/2014/main" id="{989463C7-CD51-7945-68B7-D093AC7B2947}"/>
                </a:ext>
              </a:extLst>
            </p:cNvPr>
            <p:cNvPicPr>
              <a:picLocks noChangeAspect="1"/>
            </p:cNvPicPr>
            <p:nvPr/>
          </p:nvPicPr>
          <p:blipFill>
            <a:blip r:embed="rId6"/>
            <a:stretch>
              <a:fillRect/>
            </a:stretch>
          </p:blipFill>
          <p:spPr>
            <a:xfrm>
              <a:off x="4950380" y="1081003"/>
              <a:ext cx="984026" cy="984026"/>
            </a:xfrm>
            <a:prstGeom prst="rect">
              <a:avLst/>
            </a:prstGeom>
          </p:spPr>
        </p:pic>
        <p:pic>
          <p:nvPicPr>
            <p:cNvPr id="28" name="Bildobjekt 27">
              <a:extLst>
                <a:ext uri="{FF2B5EF4-FFF2-40B4-BE49-F238E27FC236}">
                  <a16:creationId xmlns:a16="http://schemas.microsoft.com/office/drawing/2014/main" id="{D34D232F-6C74-5111-32A0-D4719E6B04C5}"/>
                </a:ext>
              </a:extLst>
            </p:cNvPr>
            <p:cNvPicPr>
              <a:picLocks noChangeAspect="1"/>
            </p:cNvPicPr>
            <p:nvPr/>
          </p:nvPicPr>
          <p:blipFill>
            <a:blip r:embed="rId7"/>
            <a:stretch>
              <a:fillRect/>
            </a:stretch>
          </p:blipFill>
          <p:spPr>
            <a:xfrm>
              <a:off x="4950380" y="2306617"/>
              <a:ext cx="809334" cy="809334"/>
            </a:xfrm>
            <a:prstGeom prst="rect">
              <a:avLst/>
            </a:prstGeom>
          </p:spPr>
        </p:pic>
        <p:pic>
          <p:nvPicPr>
            <p:cNvPr id="29" name="Bildobjekt 28">
              <a:extLst>
                <a:ext uri="{FF2B5EF4-FFF2-40B4-BE49-F238E27FC236}">
                  <a16:creationId xmlns:a16="http://schemas.microsoft.com/office/drawing/2014/main" id="{AA4A5AAE-840C-2196-4183-C81C381DD3DB}"/>
                </a:ext>
              </a:extLst>
            </p:cNvPr>
            <p:cNvPicPr>
              <a:picLocks noChangeAspect="1"/>
            </p:cNvPicPr>
            <p:nvPr/>
          </p:nvPicPr>
          <p:blipFill>
            <a:blip r:embed="rId8"/>
            <a:stretch>
              <a:fillRect/>
            </a:stretch>
          </p:blipFill>
          <p:spPr>
            <a:xfrm>
              <a:off x="4707487" y="3346202"/>
              <a:ext cx="1287978" cy="853285"/>
            </a:xfrm>
            <a:prstGeom prst="rect">
              <a:avLst/>
            </a:prstGeom>
          </p:spPr>
        </p:pic>
      </p:grpSp>
    </p:spTree>
    <p:extLst>
      <p:ext uri="{BB962C8B-B14F-4D97-AF65-F5344CB8AC3E}">
        <p14:creationId xmlns:p14="http://schemas.microsoft.com/office/powerpoint/2010/main" val="3601051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latshållare för bild 10" descr="En bild som visar text, utomhus, skylt, himmel&#10;&#10;AI-genererat innehåll kan vara felaktigt.">
            <a:extLst>
              <a:ext uri="{FF2B5EF4-FFF2-40B4-BE49-F238E27FC236}">
                <a16:creationId xmlns:a16="http://schemas.microsoft.com/office/drawing/2014/main" id="{19130505-6170-62FA-D138-81BDED0ABA0C}"/>
              </a:ext>
            </a:extLst>
          </p:cNvPr>
          <p:cNvPicPr>
            <a:picLocks noGrp="1" noChangeAspect="1"/>
          </p:cNvPicPr>
          <p:nvPr>
            <p:ph type="pic" idx="10"/>
          </p:nvPr>
        </p:nvPicPr>
        <p:blipFill>
          <a:blip r:embed="rId3">
            <a:extLst>
              <a:ext uri="{28A0092B-C50C-407E-A947-70E740481C1C}">
                <a14:useLocalDpi xmlns:a14="http://schemas.microsoft.com/office/drawing/2010/main" val="0"/>
              </a:ext>
            </a:extLst>
          </a:blip>
          <a:srcRect/>
          <a:stretch>
            <a:fillRect/>
          </a:stretch>
        </p:blipFill>
        <p:spPr/>
      </p:pic>
      <p:sp>
        <p:nvSpPr>
          <p:cNvPr id="3" name="Platshållare för text 2">
            <a:extLst>
              <a:ext uri="{FF2B5EF4-FFF2-40B4-BE49-F238E27FC236}">
                <a16:creationId xmlns:a16="http://schemas.microsoft.com/office/drawing/2014/main" id="{23BAE7F7-D7C3-3AD9-31E2-1B11BF5E831C}"/>
              </a:ext>
            </a:extLst>
          </p:cNvPr>
          <p:cNvSpPr>
            <a:spLocks noGrp="1"/>
          </p:cNvSpPr>
          <p:nvPr>
            <p:ph type="body" sz="half" idx="2"/>
          </p:nvPr>
        </p:nvSpPr>
        <p:spPr>
          <a:xfrm>
            <a:off x="5200995" y="771550"/>
            <a:ext cx="3926926" cy="1060112"/>
          </a:xfrm>
          <a:solidFill>
            <a:schemeClr val="accent5">
              <a:alpha val="80000"/>
            </a:schemeClr>
          </a:solidFill>
        </p:spPr>
        <p:txBody>
          <a:bodyPr/>
          <a:lstStyle/>
          <a:p>
            <a:r>
              <a:rPr lang="sv-SE" sz="2800" dirty="0"/>
              <a:t>Prisutveckling under avtalsperioden</a:t>
            </a:r>
          </a:p>
        </p:txBody>
      </p:sp>
      <p:pic>
        <p:nvPicPr>
          <p:cNvPr id="8" name="Platshållare för bild 7" descr="En bild som visar text, Teckensnitt, Grafik, clipart&#10;&#10;AI-genererat innehåll kan vara felaktigt.">
            <a:extLst>
              <a:ext uri="{FF2B5EF4-FFF2-40B4-BE49-F238E27FC236}">
                <a16:creationId xmlns:a16="http://schemas.microsoft.com/office/drawing/2014/main" id="{D254DA25-74EA-9548-948A-3EE2AE84240B}"/>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174" r="174"/>
          <a:stretch/>
        </p:blipFill>
        <p:spPr/>
      </p:pic>
    </p:spTree>
    <p:extLst>
      <p:ext uri="{BB962C8B-B14F-4D97-AF65-F5344CB8AC3E}">
        <p14:creationId xmlns:p14="http://schemas.microsoft.com/office/powerpoint/2010/main" val="498984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7380312" y="942550"/>
            <a:ext cx="1440160" cy="3258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92"/>
            <a:r>
              <a:rPr lang="sv-SE" sz="1100" b="1" dirty="0">
                <a:solidFill>
                  <a:srgbClr val="000000"/>
                </a:solidFill>
                <a:latin typeface="Tahoma"/>
              </a:rPr>
              <a:t>Utveckling under perioden</a:t>
            </a:r>
          </a:p>
          <a:p>
            <a:pPr defTabSz="914392"/>
            <a:endParaRPr lang="sv-SE" sz="900" dirty="0">
              <a:solidFill>
                <a:srgbClr val="FF0000"/>
              </a:solidFill>
              <a:latin typeface="Tahoma"/>
            </a:endParaRPr>
          </a:p>
          <a:p>
            <a:pPr defTabSz="914392"/>
            <a:r>
              <a:rPr lang="sv-SE" sz="900" b="1" dirty="0">
                <a:solidFill>
                  <a:srgbClr val="0070C0"/>
                </a:solidFill>
                <a:latin typeface="Tahoma"/>
              </a:rPr>
              <a:t>Bil: Bensin 95 oktan</a:t>
            </a:r>
          </a:p>
          <a:p>
            <a:pPr defTabSz="914392"/>
            <a:r>
              <a:rPr lang="sv-SE" sz="900" dirty="0">
                <a:solidFill>
                  <a:srgbClr val="0070C0"/>
                </a:solidFill>
                <a:latin typeface="Tahoma"/>
              </a:rPr>
              <a:t>2017–2024: 30%</a:t>
            </a:r>
          </a:p>
          <a:p>
            <a:pPr defTabSz="914392"/>
            <a:endParaRPr lang="sv-SE" sz="900" dirty="0">
              <a:solidFill>
                <a:srgbClr val="FF0000"/>
              </a:solidFill>
              <a:latin typeface="Tahoma"/>
            </a:endParaRPr>
          </a:p>
          <a:p>
            <a:pPr defTabSz="914392"/>
            <a:r>
              <a:rPr lang="sv-SE" sz="900" b="1" dirty="0">
                <a:solidFill>
                  <a:srgbClr val="00B0F0"/>
                </a:solidFill>
                <a:latin typeface="Tahoma"/>
              </a:rPr>
              <a:t>Järnvägsresor</a:t>
            </a:r>
          </a:p>
          <a:p>
            <a:pPr defTabSz="914392"/>
            <a:r>
              <a:rPr lang="sv-SE" sz="900" dirty="0">
                <a:solidFill>
                  <a:srgbClr val="000000"/>
                </a:solidFill>
                <a:latin typeface="Tahoma"/>
              </a:rPr>
              <a:t>2017–2024: 26%</a:t>
            </a:r>
          </a:p>
          <a:p>
            <a:pPr defTabSz="914392"/>
            <a:endParaRPr lang="sv-SE" sz="900" dirty="0">
              <a:solidFill>
                <a:srgbClr val="000000"/>
              </a:solidFill>
              <a:latin typeface="Tahoma"/>
            </a:endParaRPr>
          </a:p>
          <a:p>
            <a:pPr defTabSz="914392"/>
            <a:r>
              <a:rPr lang="sv-SE" sz="900" b="1" dirty="0">
                <a:solidFill>
                  <a:srgbClr val="004B87">
                    <a:lumMod val="75000"/>
                  </a:srgbClr>
                </a:solidFill>
                <a:latin typeface="Tahoma"/>
              </a:rPr>
              <a:t>Långfärdsbuss</a:t>
            </a:r>
          </a:p>
          <a:p>
            <a:pPr defTabSz="914392"/>
            <a:r>
              <a:rPr lang="sv-SE" sz="900" dirty="0">
                <a:solidFill>
                  <a:srgbClr val="000000"/>
                </a:solidFill>
                <a:latin typeface="Tahoma"/>
              </a:rPr>
              <a:t>2017–2024: 19%</a:t>
            </a:r>
          </a:p>
          <a:p>
            <a:pPr defTabSz="914392"/>
            <a:endParaRPr lang="sv-SE" sz="900" dirty="0">
              <a:solidFill>
                <a:srgbClr val="000000"/>
              </a:solidFill>
              <a:latin typeface="Tahoma"/>
            </a:endParaRPr>
          </a:p>
          <a:p>
            <a:pPr defTabSz="914392"/>
            <a:r>
              <a:rPr lang="sv-SE" sz="900" b="1" dirty="0">
                <a:solidFill>
                  <a:srgbClr val="DCDCDC">
                    <a:lumMod val="50000"/>
                  </a:srgbClr>
                </a:solidFill>
                <a:latin typeface="Tahoma"/>
              </a:rPr>
              <a:t>Inrikes flygresor</a:t>
            </a:r>
          </a:p>
          <a:p>
            <a:pPr defTabSz="914392"/>
            <a:r>
              <a:rPr lang="sv-SE" sz="900" dirty="0">
                <a:solidFill>
                  <a:srgbClr val="000000"/>
                </a:solidFill>
                <a:latin typeface="Tahoma"/>
              </a:rPr>
              <a:t>2017–2024: 86%</a:t>
            </a:r>
          </a:p>
          <a:p>
            <a:pPr defTabSz="914392"/>
            <a:endParaRPr lang="sv-SE" sz="900" dirty="0">
              <a:solidFill>
                <a:srgbClr val="000000"/>
              </a:solidFill>
              <a:latin typeface="Tahoma"/>
            </a:endParaRPr>
          </a:p>
          <a:p>
            <a:pPr defTabSz="914392"/>
            <a:r>
              <a:rPr lang="sv-SE" sz="900" b="1" dirty="0">
                <a:solidFill>
                  <a:srgbClr val="00B050"/>
                </a:solidFill>
                <a:latin typeface="Tahoma"/>
              </a:rPr>
              <a:t>Färja - Gotlänningar</a:t>
            </a:r>
          </a:p>
          <a:p>
            <a:pPr defTabSz="914392"/>
            <a:r>
              <a:rPr lang="sv-SE" sz="900" dirty="0">
                <a:solidFill>
                  <a:srgbClr val="000000"/>
                </a:solidFill>
                <a:latin typeface="Tahoma"/>
              </a:rPr>
              <a:t>2017–2024: 51%</a:t>
            </a:r>
          </a:p>
          <a:p>
            <a:pPr defTabSz="914392"/>
            <a:endParaRPr lang="sv-SE" sz="900" dirty="0">
              <a:solidFill>
                <a:srgbClr val="000000"/>
              </a:solidFill>
              <a:latin typeface="Tahoma"/>
            </a:endParaRPr>
          </a:p>
          <a:p>
            <a:pPr defTabSz="914392"/>
            <a:r>
              <a:rPr lang="sv-SE" sz="900" b="1" dirty="0">
                <a:solidFill>
                  <a:srgbClr val="92D050"/>
                </a:solidFill>
                <a:latin typeface="Tahoma"/>
              </a:rPr>
              <a:t>Färja - Gotlänningars fordon</a:t>
            </a:r>
          </a:p>
          <a:p>
            <a:pPr defTabSz="914392"/>
            <a:r>
              <a:rPr lang="sv-SE" sz="900" dirty="0">
                <a:solidFill>
                  <a:srgbClr val="000000"/>
                </a:solidFill>
                <a:latin typeface="Tahoma"/>
              </a:rPr>
              <a:t>2017–2024: 75%</a:t>
            </a:r>
          </a:p>
        </p:txBody>
      </p:sp>
      <p:pic>
        <p:nvPicPr>
          <p:cNvPr id="9" name="Bildobjekt 8"/>
          <p:cNvPicPr>
            <a:picLocks noChangeAspect="1"/>
          </p:cNvPicPr>
          <p:nvPr/>
        </p:nvPicPr>
        <p:blipFill>
          <a:blip r:embed="rId3"/>
          <a:srcRect t="6932" r="3665"/>
          <a:stretch>
            <a:fillRect/>
          </a:stretch>
        </p:blipFill>
        <p:spPr>
          <a:xfrm>
            <a:off x="683568" y="1316897"/>
            <a:ext cx="6300700" cy="3084718"/>
          </a:xfrm>
          <a:prstGeom prst="rect">
            <a:avLst/>
          </a:prstGeom>
        </p:spPr>
      </p:pic>
      <p:sp>
        <p:nvSpPr>
          <p:cNvPr id="2" name="Rubrik 5">
            <a:extLst>
              <a:ext uri="{FF2B5EF4-FFF2-40B4-BE49-F238E27FC236}">
                <a16:creationId xmlns:a16="http://schemas.microsoft.com/office/drawing/2014/main" id="{2CD676C7-5548-6BCB-7FDF-6907918B08F5}"/>
              </a:ext>
            </a:extLst>
          </p:cNvPr>
          <p:cNvSpPr>
            <a:spLocks noGrp="1"/>
          </p:cNvSpPr>
          <p:nvPr>
            <p:ph type="title"/>
          </p:nvPr>
        </p:nvSpPr>
        <p:spPr/>
        <p:txBody>
          <a:bodyPr anchor="t"/>
          <a:lstStyle/>
          <a:p>
            <a:r>
              <a:rPr lang="sv-SE" sz="3200" dirty="0">
                <a:solidFill>
                  <a:schemeClr val="bg2">
                    <a:lumMod val="10000"/>
                  </a:schemeClr>
                </a:solidFill>
              </a:rPr>
              <a:t>Prisutveckling olika färdmedel</a:t>
            </a:r>
            <a:br>
              <a:rPr lang="sv-SE" sz="2000" b="1" dirty="0">
                <a:solidFill>
                  <a:schemeClr val="bg2">
                    <a:lumMod val="10000"/>
                  </a:schemeClr>
                </a:solidFill>
              </a:rPr>
            </a:br>
            <a:r>
              <a:rPr lang="sv-SE" sz="2000" dirty="0">
                <a:solidFill>
                  <a:schemeClr val="bg2">
                    <a:lumMod val="10000"/>
                  </a:schemeClr>
                </a:solidFill>
              </a:rPr>
              <a:t>2017</a:t>
            </a:r>
            <a:r>
              <a:rPr lang="sv-SE" sz="2000" dirty="0">
                <a:solidFill>
                  <a:srgbClr val="000000"/>
                </a:solidFill>
              </a:rPr>
              <a:t>–</a:t>
            </a:r>
            <a:r>
              <a:rPr lang="sv-SE" sz="2000" dirty="0">
                <a:solidFill>
                  <a:schemeClr val="bg2">
                    <a:lumMod val="10000"/>
                  </a:schemeClr>
                </a:solidFill>
              </a:rPr>
              <a:t>2024, Snittpriser* och KPI</a:t>
            </a:r>
          </a:p>
        </p:txBody>
      </p:sp>
      <p:sp>
        <p:nvSpPr>
          <p:cNvPr id="4" name="textruta 3">
            <a:extLst>
              <a:ext uri="{FF2B5EF4-FFF2-40B4-BE49-F238E27FC236}">
                <a16:creationId xmlns:a16="http://schemas.microsoft.com/office/drawing/2014/main" id="{14CB69FE-C7E3-66C8-26ED-B3317A73C9B8}"/>
              </a:ext>
            </a:extLst>
          </p:cNvPr>
          <p:cNvSpPr txBox="1"/>
          <p:nvPr/>
        </p:nvSpPr>
        <p:spPr>
          <a:xfrm>
            <a:off x="650536" y="4587974"/>
            <a:ext cx="6300700" cy="369332"/>
          </a:xfrm>
          <a:prstGeom prst="rect">
            <a:avLst/>
          </a:prstGeom>
          <a:noFill/>
        </p:spPr>
        <p:txBody>
          <a:bodyPr wrap="square">
            <a:spAutoFit/>
          </a:bodyPr>
          <a:lstStyle/>
          <a:p>
            <a:r>
              <a:rPr lang="sv-SE" sz="900" b="1" dirty="0">
                <a:solidFill>
                  <a:srgbClr val="0070C0"/>
                </a:solidFill>
              </a:rPr>
              <a:t>*Genomsnittspriset för samtliga sålda biljetter (Gotlandsrabatt) under ett trafikår</a:t>
            </a:r>
          </a:p>
          <a:p>
            <a:r>
              <a:rPr lang="sv-SE" sz="900" b="1" dirty="0">
                <a:solidFill>
                  <a:srgbClr val="0070C0"/>
                </a:solidFill>
              </a:rPr>
              <a:t>Intäkterna / Resandevolym = Snittpris</a:t>
            </a:r>
          </a:p>
        </p:txBody>
      </p:sp>
    </p:spTree>
    <p:extLst>
      <p:ext uri="{BB962C8B-B14F-4D97-AF65-F5344CB8AC3E}">
        <p14:creationId xmlns:p14="http://schemas.microsoft.com/office/powerpoint/2010/main" val="2778949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latshållare för bild 20" descr="En bild som visar himmel, utomhus, moln, gräs&#10;&#10;AI-genererat innehåll kan vara felaktigt.">
            <a:extLst>
              <a:ext uri="{FF2B5EF4-FFF2-40B4-BE49-F238E27FC236}">
                <a16:creationId xmlns:a16="http://schemas.microsoft.com/office/drawing/2014/main" id="{726B4794-20E3-BE39-7F5B-76A5555E3F54}"/>
              </a:ext>
            </a:extLst>
          </p:cNvPr>
          <p:cNvPicPr>
            <a:picLocks noGrp="1" noChangeAspect="1"/>
          </p:cNvPicPr>
          <p:nvPr>
            <p:ph type="pic" idx="10"/>
          </p:nvPr>
        </p:nvPicPr>
        <p:blipFill>
          <a:blip r:embed="rId3">
            <a:extLst>
              <a:ext uri="{28A0092B-C50C-407E-A947-70E740481C1C}">
                <a14:useLocalDpi xmlns:a14="http://schemas.microsoft.com/office/drawing/2010/main" val="0"/>
              </a:ext>
            </a:extLst>
          </a:blip>
          <a:srcRect/>
          <a:stretch>
            <a:fillRect/>
          </a:stretch>
        </p:blipFill>
        <p:spPr/>
      </p:pic>
      <p:sp>
        <p:nvSpPr>
          <p:cNvPr id="3" name="Platshållare för text 2">
            <a:extLst>
              <a:ext uri="{FF2B5EF4-FFF2-40B4-BE49-F238E27FC236}">
                <a16:creationId xmlns:a16="http://schemas.microsoft.com/office/drawing/2014/main" id="{69DE22E8-FC70-C469-A23F-F3C21FA038CE}"/>
              </a:ext>
            </a:extLst>
          </p:cNvPr>
          <p:cNvSpPr>
            <a:spLocks noGrp="1"/>
          </p:cNvSpPr>
          <p:nvPr>
            <p:ph type="body" sz="half" idx="2"/>
          </p:nvPr>
        </p:nvSpPr>
        <p:spPr>
          <a:xfrm>
            <a:off x="0" y="771550"/>
            <a:ext cx="2699792" cy="1060112"/>
          </a:xfrm>
          <a:solidFill>
            <a:schemeClr val="accent5">
              <a:alpha val="90000"/>
            </a:schemeClr>
          </a:solidFill>
        </p:spPr>
        <p:txBody>
          <a:bodyPr/>
          <a:lstStyle/>
          <a:p>
            <a:r>
              <a:rPr lang="sv-SE" sz="2800" dirty="0"/>
              <a:t>Typresor</a:t>
            </a:r>
          </a:p>
        </p:txBody>
      </p:sp>
      <p:pic>
        <p:nvPicPr>
          <p:cNvPr id="19" name="Platshållare för bild 7" descr="En bild som visar text, Teckensnitt, Grafik, clipart&#10;&#10;AI-genererat innehåll kan vara felaktigt.">
            <a:extLst>
              <a:ext uri="{FF2B5EF4-FFF2-40B4-BE49-F238E27FC236}">
                <a16:creationId xmlns:a16="http://schemas.microsoft.com/office/drawing/2014/main" id="{B5ED8A7D-73C6-60F3-836C-3AC0FD07E264}"/>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174" r="174"/>
          <a:stretch/>
        </p:blipFill>
        <p:spPr>
          <a:xfrm>
            <a:off x="7524327" y="4440242"/>
            <a:ext cx="1262631" cy="488349"/>
          </a:xfrm>
        </p:spPr>
      </p:pic>
    </p:spTree>
    <p:extLst>
      <p:ext uri="{BB962C8B-B14F-4D97-AF65-F5344CB8AC3E}">
        <p14:creationId xmlns:p14="http://schemas.microsoft.com/office/powerpoint/2010/main" val="1406261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C4911-AB65-6BDD-FB50-59DA2903D30D}"/>
            </a:ext>
          </a:extLst>
        </p:cNvPr>
        <p:cNvGrpSpPr/>
        <p:nvPr/>
      </p:nvGrpSpPr>
      <p:grpSpPr>
        <a:xfrm>
          <a:off x="0" y="0"/>
          <a:ext cx="0" cy="0"/>
          <a:chOff x="0" y="0"/>
          <a:chExt cx="0" cy="0"/>
        </a:xfrm>
      </p:grpSpPr>
      <p:sp>
        <p:nvSpPr>
          <p:cNvPr id="11" name="Rektangel 10">
            <a:extLst>
              <a:ext uri="{FF2B5EF4-FFF2-40B4-BE49-F238E27FC236}">
                <a16:creationId xmlns:a16="http://schemas.microsoft.com/office/drawing/2014/main" id="{583B2DA1-240D-D60A-8E5B-A90B1FEE2096}"/>
              </a:ext>
            </a:extLst>
          </p:cNvPr>
          <p:cNvSpPr/>
          <p:nvPr/>
        </p:nvSpPr>
        <p:spPr>
          <a:xfrm>
            <a:off x="7308304" y="4299942"/>
            <a:ext cx="1584176" cy="720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92"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ahoma"/>
              <a:ea typeface="+mn-ea"/>
              <a:cs typeface="+mn-cs"/>
            </a:endParaRPr>
          </a:p>
        </p:txBody>
      </p:sp>
      <p:sp>
        <p:nvSpPr>
          <p:cNvPr id="2" name="Rubrik 1">
            <a:extLst>
              <a:ext uri="{FF2B5EF4-FFF2-40B4-BE49-F238E27FC236}">
                <a16:creationId xmlns:a16="http://schemas.microsoft.com/office/drawing/2014/main" id="{92FB18F8-D589-AB29-D164-9EED51974158}"/>
              </a:ext>
            </a:extLst>
          </p:cNvPr>
          <p:cNvSpPr>
            <a:spLocks noGrp="1"/>
          </p:cNvSpPr>
          <p:nvPr>
            <p:ph type="title"/>
          </p:nvPr>
        </p:nvSpPr>
        <p:spPr>
          <a:xfrm>
            <a:off x="899592" y="483518"/>
            <a:ext cx="2952329" cy="755428"/>
          </a:xfrm>
        </p:spPr>
        <p:txBody>
          <a:bodyPr/>
          <a:lstStyle/>
          <a:p>
            <a:r>
              <a:rPr lang="sv-SE" sz="3200" dirty="0" err="1">
                <a:solidFill>
                  <a:schemeClr val="tx1">
                    <a:lumMod val="50000"/>
                  </a:schemeClr>
                </a:solidFill>
              </a:rPr>
              <a:t>Typresa</a:t>
            </a:r>
            <a:r>
              <a:rPr lang="sv-SE" sz="3200" dirty="0">
                <a:solidFill>
                  <a:schemeClr val="tx1">
                    <a:lumMod val="50000"/>
                  </a:schemeClr>
                </a:solidFill>
              </a:rPr>
              <a:t> 1: </a:t>
            </a:r>
            <a:br>
              <a:rPr lang="sv-SE" sz="3200" dirty="0">
                <a:solidFill>
                  <a:schemeClr val="tx1">
                    <a:lumMod val="50000"/>
                  </a:schemeClr>
                </a:solidFill>
              </a:rPr>
            </a:br>
            <a:r>
              <a:rPr lang="sv-SE" sz="2000" dirty="0">
                <a:solidFill>
                  <a:schemeClr val="tx1">
                    <a:lumMod val="50000"/>
                  </a:schemeClr>
                </a:solidFill>
              </a:rPr>
              <a:t>Den gotländska familjen </a:t>
            </a:r>
            <a:endParaRPr lang="sv-SE" sz="3200" dirty="0">
              <a:solidFill>
                <a:schemeClr val="tx1">
                  <a:lumMod val="50000"/>
                </a:schemeClr>
              </a:solidFill>
            </a:endParaRPr>
          </a:p>
        </p:txBody>
      </p:sp>
      <p:sp>
        <p:nvSpPr>
          <p:cNvPr id="19" name="Platshållare för innehåll 4">
            <a:extLst>
              <a:ext uri="{FF2B5EF4-FFF2-40B4-BE49-F238E27FC236}">
                <a16:creationId xmlns:a16="http://schemas.microsoft.com/office/drawing/2014/main" id="{823C2654-9DD2-E973-D061-35F8D666308F}"/>
              </a:ext>
            </a:extLst>
          </p:cNvPr>
          <p:cNvSpPr>
            <a:spLocks noGrp="1"/>
          </p:cNvSpPr>
          <p:nvPr>
            <p:ph sz="half" idx="1"/>
          </p:nvPr>
        </p:nvSpPr>
        <p:spPr>
          <a:xfrm>
            <a:off x="1500389" y="3284907"/>
            <a:ext cx="1368152" cy="452841"/>
          </a:xfrm>
        </p:spPr>
        <p:txBody>
          <a:bodyPr anchor="ctr"/>
          <a:lstStyle/>
          <a:p>
            <a:r>
              <a:rPr lang="sv-SE" sz="700" b="1" dirty="0">
                <a:solidFill>
                  <a:srgbClr val="000000"/>
                </a:solidFill>
              </a:rPr>
              <a:t>Ort: </a:t>
            </a:r>
            <a:r>
              <a:rPr lang="sv-SE" sz="700" dirty="0">
                <a:solidFill>
                  <a:srgbClr val="000000"/>
                </a:solidFill>
              </a:rPr>
              <a:t>Visby-Nynäshamn</a:t>
            </a:r>
          </a:p>
          <a:p>
            <a:r>
              <a:rPr lang="sv-SE" sz="700" b="1" dirty="0">
                <a:solidFill>
                  <a:srgbClr val="000000"/>
                </a:solidFill>
              </a:rPr>
              <a:t>Resa: </a:t>
            </a:r>
            <a:r>
              <a:rPr lang="sv-SE" sz="700" dirty="0">
                <a:solidFill>
                  <a:srgbClr val="000000"/>
                </a:solidFill>
              </a:rPr>
              <a:t>tur och retur</a:t>
            </a:r>
          </a:p>
        </p:txBody>
      </p:sp>
      <p:pic>
        <p:nvPicPr>
          <p:cNvPr id="14" name="Bildobjekt 13">
            <a:extLst>
              <a:ext uri="{FF2B5EF4-FFF2-40B4-BE49-F238E27FC236}">
                <a16:creationId xmlns:a16="http://schemas.microsoft.com/office/drawing/2014/main" id="{D0C91B5D-D88C-5AFC-B666-D9391D47FFF0}"/>
              </a:ext>
            </a:extLst>
          </p:cNvPr>
          <p:cNvPicPr>
            <a:picLocks noChangeAspect="1"/>
          </p:cNvPicPr>
          <p:nvPr/>
        </p:nvPicPr>
        <p:blipFill rotWithShape="1">
          <a:blip r:embed="rId3"/>
          <a:srcRect t="11365" b="9080"/>
          <a:stretch/>
        </p:blipFill>
        <p:spPr>
          <a:xfrm>
            <a:off x="882760" y="3327103"/>
            <a:ext cx="455096" cy="368450"/>
          </a:xfrm>
          <a:prstGeom prst="rect">
            <a:avLst/>
          </a:prstGeom>
        </p:spPr>
      </p:pic>
      <p:pic>
        <p:nvPicPr>
          <p:cNvPr id="12" name="Bildobjekt 11">
            <a:extLst>
              <a:ext uri="{FF2B5EF4-FFF2-40B4-BE49-F238E27FC236}">
                <a16:creationId xmlns:a16="http://schemas.microsoft.com/office/drawing/2014/main" id="{956B0E14-FB41-07F4-5FF7-1210D175DAAF}"/>
              </a:ext>
            </a:extLst>
          </p:cNvPr>
          <p:cNvPicPr>
            <a:picLocks noChangeAspect="1"/>
          </p:cNvPicPr>
          <p:nvPr/>
        </p:nvPicPr>
        <p:blipFill rotWithShape="1">
          <a:blip r:embed="rId4"/>
          <a:srcRect t="6939" b="6718"/>
          <a:stretch/>
        </p:blipFill>
        <p:spPr>
          <a:xfrm>
            <a:off x="806864" y="1511645"/>
            <a:ext cx="530992" cy="454233"/>
          </a:xfrm>
          <a:prstGeom prst="rect">
            <a:avLst/>
          </a:prstGeom>
        </p:spPr>
      </p:pic>
      <p:sp>
        <p:nvSpPr>
          <p:cNvPr id="16" name="Platshållare för innehåll 4">
            <a:extLst>
              <a:ext uri="{FF2B5EF4-FFF2-40B4-BE49-F238E27FC236}">
                <a16:creationId xmlns:a16="http://schemas.microsoft.com/office/drawing/2014/main" id="{6C01FDDB-0F7D-954E-BAA6-DE4FC303289E}"/>
              </a:ext>
            </a:extLst>
          </p:cNvPr>
          <p:cNvSpPr txBox="1">
            <a:spLocks/>
          </p:cNvSpPr>
          <p:nvPr/>
        </p:nvSpPr>
        <p:spPr>
          <a:xfrm>
            <a:off x="1500389" y="1361048"/>
            <a:ext cx="1368152" cy="755428"/>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7996" rtl="0" eaLnBrk="1" fontAlgn="auto" latinLnBrk="0" hangingPunct="1">
              <a:lnSpc>
                <a:spcPct val="100000"/>
              </a:lnSpc>
              <a:spcBef>
                <a:spcPct val="20000"/>
              </a:spcBef>
              <a:spcAft>
                <a:spcPts val="0"/>
              </a:spcAft>
              <a:buClrTx/>
              <a:buSzTx/>
              <a:buFont typeface="Arial" panose="020B0604020202020204" pitchFamily="34" charset="0"/>
              <a:buNone/>
              <a:tabLst>
                <a:tab pos="287998" algn="l"/>
              </a:tabLst>
              <a:defRPr/>
            </a:pPr>
            <a:r>
              <a:rPr kumimoji="0" lang="sv-SE" sz="700" b="1" i="0" u="none" strike="noStrike" kern="1200" cap="none" spc="0" normalizeH="0" baseline="0" noProof="0" dirty="0">
                <a:ln>
                  <a:noFill/>
                </a:ln>
                <a:solidFill>
                  <a:srgbClr val="000000"/>
                </a:solidFill>
                <a:effectLst/>
                <a:uLnTx/>
                <a:uFillTx/>
                <a:latin typeface="Tahoma"/>
                <a:ea typeface="+mn-ea"/>
                <a:cs typeface="+mn-cs"/>
              </a:rPr>
              <a:t>Resenärer: </a:t>
            </a:r>
            <a:r>
              <a:rPr kumimoji="0" lang="sv-SE" sz="700" b="0" i="0" u="none" strike="noStrike" kern="1200" cap="none" spc="0" normalizeH="0" baseline="0" noProof="0" dirty="0">
                <a:ln>
                  <a:noFill/>
                </a:ln>
                <a:solidFill>
                  <a:srgbClr val="000000"/>
                </a:solidFill>
                <a:effectLst/>
                <a:uLnTx/>
                <a:uFillTx/>
                <a:latin typeface="Tahoma"/>
                <a:ea typeface="+mn-ea"/>
                <a:cs typeface="+mn-cs"/>
              </a:rPr>
              <a:t>gotlänning, 2 vuxna (26+) och 2 barn (3–12 år)</a:t>
            </a:r>
          </a:p>
          <a:p>
            <a:pPr marL="0" marR="0" lvl="0" indent="0" algn="l" defTabSz="467996" rtl="0" eaLnBrk="1" fontAlgn="auto" latinLnBrk="0" hangingPunct="1">
              <a:lnSpc>
                <a:spcPct val="100000"/>
              </a:lnSpc>
              <a:spcBef>
                <a:spcPct val="20000"/>
              </a:spcBef>
              <a:spcAft>
                <a:spcPts val="0"/>
              </a:spcAft>
              <a:buClrTx/>
              <a:buSzTx/>
              <a:buFont typeface="Arial" panose="020B0604020202020204" pitchFamily="34" charset="0"/>
              <a:buNone/>
              <a:tabLst>
                <a:tab pos="287998" algn="l"/>
              </a:tabLst>
              <a:defRPr/>
            </a:pPr>
            <a:r>
              <a:rPr kumimoji="0" lang="sv-SE" sz="700" b="1" i="0" u="none" strike="noStrike" kern="1200" cap="none" spc="0" normalizeH="0" baseline="0" noProof="0" dirty="0">
                <a:ln>
                  <a:noFill/>
                </a:ln>
                <a:solidFill>
                  <a:srgbClr val="000000"/>
                </a:solidFill>
                <a:effectLst/>
                <a:uLnTx/>
                <a:uFillTx/>
                <a:latin typeface="Tahoma"/>
                <a:ea typeface="+mn-ea"/>
                <a:cs typeface="+mn-cs"/>
              </a:rPr>
              <a:t>Fordon: </a:t>
            </a:r>
            <a:r>
              <a:rPr kumimoji="0" lang="sv-SE" sz="700" b="0" i="0" u="none" strike="noStrike" kern="1200" cap="none" spc="0" normalizeH="0" baseline="0" noProof="0" dirty="0">
                <a:ln>
                  <a:noFill/>
                </a:ln>
                <a:solidFill>
                  <a:srgbClr val="000000"/>
                </a:solidFill>
                <a:effectLst/>
                <a:uLnTx/>
                <a:uFillTx/>
                <a:latin typeface="Tahoma"/>
                <a:ea typeface="+mn-ea"/>
                <a:cs typeface="+mn-cs"/>
              </a:rPr>
              <a:t>bil under 6m</a:t>
            </a:r>
            <a:endParaRPr kumimoji="0" lang="sv-SE" sz="700" b="0" i="0" u="none" strike="noStrike" kern="1200" cap="none" spc="0" normalizeH="0" baseline="0" noProof="0" dirty="0">
              <a:ln>
                <a:noFill/>
              </a:ln>
              <a:solidFill>
                <a:srgbClr val="000000"/>
              </a:solidFill>
              <a:effectLst/>
              <a:uLnTx/>
              <a:uFillTx/>
              <a:latin typeface="Tahoma"/>
              <a:ea typeface="Tahoma"/>
              <a:cs typeface="Tahoma"/>
            </a:endParaRPr>
          </a:p>
          <a:p>
            <a:pPr marL="0" marR="0" lvl="0" indent="0" algn="l" defTabSz="467996" rtl="0" eaLnBrk="1" fontAlgn="auto" latinLnBrk="0" hangingPunct="1">
              <a:lnSpc>
                <a:spcPct val="100000"/>
              </a:lnSpc>
              <a:spcBef>
                <a:spcPct val="20000"/>
              </a:spcBef>
              <a:spcAft>
                <a:spcPts val="0"/>
              </a:spcAft>
              <a:buClrTx/>
              <a:buSzTx/>
              <a:buFont typeface="Arial" panose="020B0604020202020204" pitchFamily="34" charset="0"/>
              <a:buNone/>
              <a:tabLst>
                <a:tab pos="287998" algn="l"/>
              </a:tabLst>
              <a:defRPr/>
            </a:pPr>
            <a:r>
              <a:rPr kumimoji="0" lang="sv-SE" sz="700" b="1" i="0" u="none" strike="noStrike" kern="1200" cap="none" spc="0" normalizeH="0" baseline="0" noProof="0" dirty="0">
                <a:ln>
                  <a:noFill/>
                </a:ln>
                <a:solidFill>
                  <a:srgbClr val="000000"/>
                </a:solidFill>
                <a:effectLst/>
                <a:uLnTx/>
                <a:uFillTx/>
                <a:latin typeface="Tahoma"/>
                <a:ea typeface="+mn-ea"/>
                <a:cs typeface="+mn-cs"/>
              </a:rPr>
              <a:t>Kvar att leva på (KALP):</a:t>
            </a:r>
            <a:r>
              <a:rPr kumimoji="0" lang="sv-SE" sz="700" b="0" i="0" u="none" strike="noStrike" kern="1200" cap="none" spc="0" normalizeH="0" baseline="0" noProof="0" dirty="0">
                <a:ln>
                  <a:noFill/>
                </a:ln>
                <a:solidFill>
                  <a:srgbClr val="000000"/>
                </a:solidFill>
                <a:effectLst/>
                <a:uLnTx/>
                <a:uFillTx/>
                <a:latin typeface="Tahoma"/>
                <a:ea typeface="+mn-ea"/>
                <a:cs typeface="+mn-cs"/>
              </a:rPr>
              <a:t> 4339 kr</a:t>
            </a:r>
          </a:p>
        </p:txBody>
      </p:sp>
      <p:pic>
        <p:nvPicPr>
          <p:cNvPr id="13" name="Bildobjekt 12">
            <a:extLst>
              <a:ext uri="{FF2B5EF4-FFF2-40B4-BE49-F238E27FC236}">
                <a16:creationId xmlns:a16="http://schemas.microsoft.com/office/drawing/2014/main" id="{1650DB09-1538-D604-1764-197B7F518755}"/>
              </a:ext>
            </a:extLst>
          </p:cNvPr>
          <p:cNvPicPr>
            <a:picLocks noChangeAspect="1"/>
          </p:cNvPicPr>
          <p:nvPr/>
        </p:nvPicPr>
        <p:blipFill rotWithShape="1">
          <a:blip r:embed="rId5"/>
          <a:srcRect t="14563" b="14563"/>
          <a:stretch/>
        </p:blipFill>
        <p:spPr>
          <a:xfrm>
            <a:off x="879000" y="2402930"/>
            <a:ext cx="458856" cy="313893"/>
          </a:xfrm>
          <a:prstGeom prst="rect">
            <a:avLst/>
          </a:prstGeom>
        </p:spPr>
      </p:pic>
      <p:sp>
        <p:nvSpPr>
          <p:cNvPr id="17" name="Platshållare för innehåll 4">
            <a:extLst>
              <a:ext uri="{FF2B5EF4-FFF2-40B4-BE49-F238E27FC236}">
                <a16:creationId xmlns:a16="http://schemas.microsoft.com/office/drawing/2014/main" id="{6319FE91-19C3-8121-2948-5252AB141F51}"/>
              </a:ext>
            </a:extLst>
          </p:cNvPr>
          <p:cNvSpPr txBox="1">
            <a:spLocks/>
          </p:cNvSpPr>
          <p:nvPr/>
        </p:nvSpPr>
        <p:spPr>
          <a:xfrm>
            <a:off x="1500389" y="2318091"/>
            <a:ext cx="1368152" cy="468000"/>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7996" rtl="0" eaLnBrk="1" fontAlgn="auto" latinLnBrk="0" hangingPunct="1">
              <a:lnSpc>
                <a:spcPct val="100000"/>
              </a:lnSpc>
              <a:spcBef>
                <a:spcPct val="20000"/>
              </a:spcBef>
              <a:spcAft>
                <a:spcPts val="0"/>
              </a:spcAft>
              <a:buClrTx/>
              <a:buSzTx/>
              <a:buFont typeface="Arial" panose="020B0604020202020204" pitchFamily="34" charset="0"/>
              <a:buNone/>
              <a:tabLst>
                <a:tab pos="287998" algn="l"/>
              </a:tabLst>
              <a:defRPr/>
            </a:pPr>
            <a:r>
              <a:rPr kumimoji="0" lang="sv-SE" sz="700" b="1" i="0" u="none" strike="noStrike" kern="1200" cap="none" spc="0" normalizeH="0" baseline="0" noProof="0" dirty="0">
                <a:ln>
                  <a:noFill/>
                </a:ln>
                <a:solidFill>
                  <a:srgbClr val="000000"/>
                </a:solidFill>
                <a:effectLst/>
                <a:uLnTx/>
                <a:uFillTx/>
                <a:latin typeface="Tahoma"/>
                <a:ea typeface="+mn-ea"/>
                <a:cs typeface="+mn-cs"/>
              </a:rPr>
              <a:t>Platser: </a:t>
            </a:r>
            <a:r>
              <a:rPr kumimoji="0" lang="sv-SE" sz="700" b="0" i="0" u="none" strike="noStrike" kern="1200" cap="none" spc="0" normalizeH="0" baseline="0" noProof="0" dirty="0" err="1">
                <a:ln>
                  <a:noFill/>
                </a:ln>
                <a:solidFill>
                  <a:srgbClr val="000000"/>
                </a:solidFill>
                <a:effectLst/>
                <a:uLnTx/>
                <a:uFillTx/>
                <a:latin typeface="Tahoma"/>
                <a:ea typeface="+mn-ea"/>
                <a:cs typeface="+mn-cs"/>
              </a:rPr>
              <a:t>mittsalong</a:t>
            </a:r>
            <a:r>
              <a:rPr kumimoji="0" lang="sv-SE" sz="700" b="0" i="0" u="none" strike="noStrike" kern="1200" cap="none" spc="0" normalizeH="0" baseline="0" noProof="0" dirty="0">
                <a:ln>
                  <a:noFill/>
                </a:ln>
                <a:solidFill>
                  <a:srgbClr val="000000"/>
                </a:solidFill>
                <a:effectLst/>
                <a:uLnTx/>
                <a:uFillTx/>
                <a:latin typeface="Tahoma"/>
                <a:ea typeface="+mn-ea"/>
                <a:cs typeface="+mn-cs"/>
              </a:rPr>
              <a:t>, aktersalong och försalong</a:t>
            </a:r>
            <a:endParaRPr kumimoji="0" lang="sv-SE" sz="700" b="0" i="1" u="none" strike="noStrike" kern="1200" cap="none" spc="0" normalizeH="0" baseline="0" noProof="0" dirty="0">
              <a:ln>
                <a:noFill/>
              </a:ln>
              <a:solidFill>
                <a:srgbClr val="000000"/>
              </a:solidFill>
              <a:effectLst/>
              <a:uLnTx/>
              <a:uFillTx/>
              <a:latin typeface="Tahoma"/>
              <a:ea typeface="Tahoma"/>
              <a:cs typeface="Tahoma"/>
            </a:endParaRPr>
          </a:p>
          <a:p>
            <a:pPr marL="0" marR="0" lvl="0" indent="0" algn="l" defTabSz="467996" rtl="0" eaLnBrk="1" fontAlgn="auto" latinLnBrk="0" hangingPunct="1">
              <a:lnSpc>
                <a:spcPct val="100000"/>
              </a:lnSpc>
              <a:spcBef>
                <a:spcPct val="20000"/>
              </a:spcBef>
              <a:spcAft>
                <a:spcPts val="0"/>
              </a:spcAft>
              <a:buClrTx/>
              <a:buSzTx/>
              <a:buFont typeface="Arial" panose="020B0604020202020204" pitchFamily="34" charset="0"/>
              <a:buNone/>
              <a:tabLst>
                <a:tab pos="287998" algn="l"/>
              </a:tabLst>
              <a:defRPr/>
            </a:pPr>
            <a:r>
              <a:rPr kumimoji="0" lang="sv-SE" sz="700" b="1" i="0" u="none" strike="noStrike" kern="1200" cap="none" spc="0" normalizeH="0" baseline="0" noProof="0" dirty="0">
                <a:ln>
                  <a:noFill/>
                </a:ln>
                <a:solidFill>
                  <a:srgbClr val="000000"/>
                </a:solidFill>
                <a:effectLst/>
                <a:uLnTx/>
                <a:uFillTx/>
                <a:latin typeface="Tahoma"/>
                <a:ea typeface="+mn-ea"/>
                <a:cs typeface="+mn-cs"/>
              </a:rPr>
              <a:t>Biljettyp: </a:t>
            </a:r>
            <a:r>
              <a:rPr kumimoji="0" lang="sv-SE" sz="700" b="0" i="0" u="none" strike="noStrike" kern="1200" cap="none" spc="0" normalizeH="0" baseline="0" noProof="0" dirty="0">
                <a:ln>
                  <a:noFill/>
                </a:ln>
                <a:solidFill>
                  <a:srgbClr val="000000"/>
                </a:solidFill>
                <a:effectLst/>
                <a:uLnTx/>
                <a:uFillTx/>
                <a:latin typeface="Tahoma"/>
                <a:ea typeface="+mn-ea"/>
                <a:cs typeface="+mn-cs"/>
              </a:rPr>
              <a:t>Mini och </a:t>
            </a:r>
            <a:r>
              <a:rPr kumimoji="0" lang="sv-SE" sz="700" b="0" i="0" u="none" strike="noStrike" kern="1200" cap="none" spc="0" normalizeH="0" baseline="0" noProof="0" dirty="0" err="1">
                <a:ln>
                  <a:noFill/>
                </a:ln>
                <a:solidFill>
                  <a:srgbClr val="000000"/>
                </a:solidFill>
                <a:effectLst/>
                <a:uLnTx/>
                <a:uFillTx/>
                <a:latin typeface="Tahoma"/>
                <a:ea typeface="+mn-ea"/>
                <a:cs typeface="+mn-cs"/>
              </a:rPr>
              <a:t>Flexi</a:t>
            </a:r>
            <a:endParaRPr kumimoji="0" lang="sv-SE" sz="700" b="0" i="0" u="none" strike="noStrike" kern="1200" cap="none" spc="0" normalizeH="0" baseline="0" noProof="0" dirty="0">
              <a:ln>
                <a:noFill/>
              </a:ln>
              <a:solidFill>
                <a:srgbClr val="000000"/>
              </a:solidFill>
              <a:effectLst/>
              <a:uLnTx/>
              <a:uFillTx/>
              <a:latin typeface="Tahoma"/>
              <a:ea typeface="+mn-ea"/>
              <a:cs typeface="+mn-cs"/>
            </a:endParaRPr>
          </a:p>
        </p:txBody>
      </p:sp>
      <p:pic>
        <p:nvPicPr>
          <p:cNvPr id="15" name="Bildobjekt 14">
            <a:extLst>
              <a:ext uri="{FF2B5EF4-FFF2-40B4-BE49-F238E27FC236}">
                <a16:creationId xmlns:a16="http://schemas.microsoft.com/office/drawing/2014/main" id="{33CA5D80-D524-0B58-3724-18BF1E421145}"/>
              </a:ext>
            </a:extLst>
          </p:cNvPr>
          <p:cNvPicPr>
            <a:picLocks noChangeAspect="1"/>
          </p:cNvPicPr>
          <p:nvPr/>
        </p:nvPicPr>
        <p:blipFill>
          <a:blip r:embed="rId6"/>
          <a:stretch>
            <a:fillRect/>
          </a:stretch>
        </p:blipFill>
        <p:spPr>
          <a:xfrm>
            <a:off x="886519" y="4302032"/>
            <a:ext cx="451337" cy="455096"/>
          </a:xfrm>
          <a:prstGeom prst="rect">
            <a:avLst/>
          </a:prstGeom>
        </p:spPr>
      </p:pic>
      <p:sp>
        <p:nvSpPr>
          <p:cNvPr id="18" name="Platshållare för innehåll 4">
            <a:extLst>
              <a:ext uri="{FF2B5EF4-FFF2-40B4-BE49-F238E27FC236}">
                <a16:creationId xmlns:a16="http://schemas.microsoft.com/office/drawing/2014/main" id="{29D7D4C1-6300-1DF7-4CFB-49992E49BE81}"/>
              </a:ext>
            </a:extLst>
          </p:cNvPr>
          <p:cNvSpPr txBox="1">
            <a:spLocks/>
          </p:cNvSpPr>
          <p:nvPr/>
        </p:nvSpPr>
        <p:spPr>
          <a:xfrm>
            <a:off x="1500389" y="4266808"/>
            <a:ext cx="1480454" cy="524398"/>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7996" rtl="0" eaLnBrk="1" fontAlgn="auto" latinLnBrk="0" hangingPunct="1">
              <a:lnSpc>
                <a:spcPct val="100000"/>
              </a:lnSpc>
              <a:spcBef>
                <a:spcPct val="20000"/>
              </a:spcBef>
              <a:spcAft>
                <a:spcPts val="0"/>
              </a:spcAft>
              <a:buClrTx/>
              <a:buSzTx/>
              <a:buFont typeface="Arial" panose="020B0604020202020204" pitchFamily="34" charset="0"/>
              <a:buNone/>
              <a:tabLst>
                <a:tab pos="287998" algn="l"/>
              </a:tabLst>
              <a:defRPr/>
            </a:pPr>
            <a:r>
              <a:rPr kumimoji="0" lang="sv-SE" sz="700" b="1" i="0" u="none" strike="noStrike" kern="1200" cap="none" spc="0" normalizeH="0" baseline="0" noProof="0" dirty="0">
                <a:ln>
                  <a:noFill/>
                </a:ln>
                <a:solidFill>
                  <a:srgbClr val="000000"/>
                </a:solidFill>
                <a:effectLst/>
                <a:uLnTx/>
                <a:uFillTx/>
                <a:latin typeface="Tahoma"/>
                <a:ea typeface="+mn-ea"/>
                <a:cs typeface="+mn-cs"/>
              </a:rPr>
              <a:t>Undersökt period: </a:t>
            </a:r>
            <a:r>
              <a:rPr kumimoji="0" lang="sv-SE" sz="700" b="0" i="0" u="none" strike="noStrike" kern="1200" cap="none" spc="0" normalizeH="0" baseline="0" noProof="0" dirty="0">
                <a:ln>
                  <a:noFill/>
                </a:ln>
                <a:solidFill>
                  <a:srgbClr val="000000"/>
                </a:solidFill>
                <a:effectLst/>
                <a:uLnTx/>
                <a:uFillTx/>
                <a:latin typeface="Tahoma"/>
                <a:ea typeface="+mn-ea"/>
                <a:cs typeface="+mn-cs"/>
              </a:rPr>
              <a:t>oktober till december</a:t>
            </a:r>
            <a:endParaRPr kumimoji="0" lang="sv-SE" sz="700" b="1" i="0" u="none" strike="noStrike" kern="1200" cap="none" spc="0" normalizeH="0" baseline="0" noProof="0" dirty="0">
              <a:ln>
                <a:noFill/>
              </a:ln>
              <a:solidFill>
                <a:srgbClr val="000000"/>
              </a:solidFill>
              <a:effectLst/>
              <a:uLnTx/>
              <a:uFillTx/>
              <a:latin typeface="Tahoma"/>
              <a:ea typeface="Tahoma"/>
              <a:cs typeface="Tahoma"/>
            </a:endParaRPr>
          </a:p>
          <a:p>
            <a:pPr marL="0" marR="0" lvl="0" indent="0" algn="l" defTabSz="467996" rtl="0" eaLnBrk="1" fontAlgn="auto" latinLnBrk="0" hangingPunct="1">
              <a:lnSpc>
                <a:spcPct val="100000"/>
              </a:lnSpc>
              <a:spcBef>
                <a:spcPct val="20000"/>
              </a:spcBef>
              <a:spcAft>
                <a:spcPts val="0"/>
              </a:spcAft>
              <a:buClrTx/>
              <a:buSzTx/>
              <a:buFont typeface="Arial" panose="020B0604020202020204" pitchFamily="34" charset="0"/>
              <a:buNone/>
              <a:tabLst>
                <a:tab pos="287998" algn="l"/>
              </a:tabLst>
              <a:defRPr/>
            </a:pPr>
            <a:r>
              <a:rPr kumimoji="0" lang="sv-SE" sz="700" b="1" i="0" u="none" strike="noStrike" kern="1200" cap="none" spc="0" normalizeH="0" baseline="0" noProof="0" dirty="0">
                <a:ln>
                  <a:noFill/>
                </a:ln>
                <a:solidFill>
                  <a:srgbClr val="000000"/>
                </a:solidFill>
                <a:effectLst/>
                <a:uLnTx/>
                <a:uFillTx/>
                <a:latin typeface="Tahoma"/>
                <a:ea typeface="+mn-ea"/>
                <a:cs typeface="+mn-cs"/>
              </a:rPr>
              <a:t>Utresa: </a:t>
            </a:r>
            <a:r>
              <a:rPr kumimoji="0" lang="sv-SE" sz="700" b="0" i="0" u="none" strike="noStrike" kern="1200" cap="none" spc="0" normalizeH="0" baseline="0" noProof="0" dirty="0">
                <a:ln>
                  <a:noFill/>
                </a:ln>
                <a:solidFill>
                  <a:srgbClr val="000000"/>
                </a:solidFill>
                <a:effectLst/>
                <a:uLnTx/>
                <a:uFillTx/>
                <a:latin typeface="Tahoma"/>
                <a:ea typeface="+mn-ea"/>
                <a:cs typeface="+mn-cs"/>
              </a:rPr>
              <a:t>fredag, 07:15</a:t>
            </a:r>
            <a:r>
              <a:rPr kumimoji="0" lang="sv-SE" sz="300" b="0" i="0" u="none" strike="noStrike" kern="1200" cap="none" spc="0" normalizeH="0" baseline="0" noProof="0" dirty="0">
                <a:ln>
                  <a:noFill/>
                </a:ln>
                <a:solidFill>
                  <a:srgbClr val="000000"/>
                </a:solidFill>
                <a:effectLst/>
                <a:uLnTx/>
                <a:uFillTx/>
                <a:latin typeface="Tahoma"/>
                <a:ea typeface="+mn-ea"/>
                <a:cs typeface="+mn-cs"/>
              </a:rPr>
              <a:t> </a:t>
            </a:r>
          </a:p>
          <a:p>
            <a:pPr marL="0" marR="0" lvl="0" indent="0" algn="l" defTabSz="467996" rtl="0" eaLnBrk="1" fontAlgn="auto" latinLnBrk="0" hangingPunct="1">
              <a:lnSpc>
                <a:spcPct val="100000"/>
              </a:lnSpc>
              <a:spcBef>
                <a:spcPct val="20000"/>
              </a:spcBef>
              <a:spcAft>
                <a:spcPts val="0"/>
              </a:spcAft>
              <a:buClrTx/>
              <a:buSzTx/>
              <a:buFont typeface="Arial" panose="020B0604020202020204" pitchFamily="34" charset="0"/>
              <a:buNone/>
              <a:tabLst>
                <a:tab pos="287998" algn="l"/>
              </a:tabLst>
              <a:defRPr/>
            </a:pPr>
            <a:r>
              <a:rPr kumimoji="0" lang="sv-SE" sz="700" b="1" i="0" u="none" strike="noStrike" kern="1200" cap="none" spc="0" normalizeH="0" baseline="0" noProof="0" dirty="0">
                <a:ln>
                  <a:noFill/>
                </a:ln>
                <a:solidFill>
                  <a:srgbClr val="000000"/>
                </a:solidFill>
                <a:effectLst/>
                <a:uLnTx/>
                <a:uFillTx/>
                <a:latin typeface="Tahoma"/>
                <a:ea typeface="+mn-ea"/>
                <a:cs typeface="+mn-cs"/>
              </a:rPr>
              <a:t>Hemresa: </a:t>
            </a:r>
            <a:r>
              <a:rPr kumimoji="0" lang="sv-SE" sz="700" b="0" i="0" u="none" strike="noStrike" kern="1200" cap="none" spc="0" normalizeH="0" baseline="0" noProof="0" dirty="0">
                <a:ln>
                  <a:noFill/>
                </a:ln>
                <a:solidFill>
                  <a:srgbClr val="000000"/>
                </a:solidFill>
                <a:effectLst/>
                <a:uLnTx/>
                <a:uFillTx/>
                <a:latin typeface="Tahoma"/>
                <a:ea typeface="+mn-ea"/>
                <a:cs typeface="+mn-cs"/>
              </a:rPr>
              <a:t>söndag, 11:45</a:t>
            </a:r>
          </a:p>
        </p:txBody>
      </p:sp>
      <p:pic>
        <p:nvPicPr>
          <p:cNvPr id="4" name="Bildobjekt 3">
            <a:extLst>
              <a:ext uri="{FF2B5EF4-FFF2-40B4-BE49-F238E27FC236}">
                <a16:creationId xmlns:a16="http://schemas.microsoft.com/office/drawing/2014/main" id="{47DF57C4-A343-8F54-47A2-8D758D994C00}"/>
              </a:ext>
            </a:extLst>
          </p:cNvPr>
          <p:cNvPicPr>
            <a:picLocks noChangeAspect="1"/>
          </p:cNvPicPr>
          <p:nvPr/>
        </p:nvPicPr>
        <p:blipFill>
          <a:blip r:embed="rId7"/>
          <a:stretch>
            <a:fillRect/>
          </a:stretch>
        </p:blipFill>
        <p:spPr>
          <a:xfrm>
            <a:off x="2974751" y="1441597"/>
            <a:ext cx="6133753" cy="3362400"/>
          </a:xfrm>
          <a:prstGeom prst="rect">
            <a:avLst/>
          </a:prstGeom>
        </p:spPr>
      </p:pic>
      <p:sp>
        <p:nvSpPr>
          <p:cNvPr id="3" name="Rektangel: rundade hörn 2">
            <a:extLst>
              <a:ext uri="{FF2B5EF4-FFF2-40B4-BE49-F238E27FC236}">
                <a16:creationId xmlns:a16="http://schemas.microsoft.com/office/drawing/2014/main" id="{1E79A2A9-1B89-A4CA-03DA-7064CC6AF882}"/>
              </a:ext>
            </a:extLst>
          </p:cNvPr>
          <p:cNvSpPr/>
          <p:nvPr/>
        </p:nvSpPr>
        <p:spPr>
          <a:xfrm rot="736037">
            <a:off x="3087395" y="456754"/>
            <a:ext cx="936104" cy="360040"/>
          </a:xfrm>
          <a:prstGeom prst="roundRect">
            <a:avLst/>
          </a:prstGeom>
          <a:solidFill>
            <a:schemeClr val="accent2">
              <a:alpha val="48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sv-SE" sz="1200" dirty="0"/>
              <a:t>lågsäsong</a:t>
            </a:r>
          </a:p>
        </p:txBody>
      </p:sp>
    </p:spTree>
    <p:extLst>
      <p:ext uri="{BB962C8B-B14F-4D97-AF65-F5344CB8AC3E}">
        <p14:creationId xmlns:p14="http://schemas.microsoft.com/office/powerpoint/2010/main" val="1183493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B370F2-70A7-7067-726F-5CB00597363A}"/>
              </a:ext>
            </a:extLst>
          </p:cNvPr>
          <p:cNvSpPr>
            <a:spLocks noGrp="1"/>
          </p:cNvSpPr>
          <p:nvPr>
            <p:ph type="title"/>
          </p:nvPr>
        </p:nvSpPr>
        <p:spPr>
          <a:xfrm>
            <a:off x="899592" y="221000"/>
            <a:ext cx="7848872" cy="1152128"/>
          </a:xfrm>
        </p:spPr>
        <p:txBody>
          <a:bodyPr/>
          <a:lstStyle/>
          <a:p>
            <a:r>
              <a:rPr lang="sv-SE" sz="3200" dirty="0" err="1">
                <a:solidFill>
                  <a:schemeClr val="tx1">
                    <a:lumMod val="50000"/>
                  </a:schemeClr>
                </a:solidFill>
              </a:rPr>
              <a:t>Typresa</a:t>
            </a:r>
            <a:r>
              <a:rPr lang="sv-SE" sz="3200" dirty="0">
                <a:solidFill>
                  <a:schemeClr val="tx1">
                    <a:lumMod val="50000"/>
                  </a:schemeClr>
                </a:solidFill>
              </a:rPr>
              <a:t> 1</a:t>
            </a:r>
            <a:r>
              <a:rPr lang="sv-SE" sz="3200" dirty="0">
                <a:solidFill>
                  <a:srgbClr val="0070C0"/>
                </a:solidFill>
              </a:rPr>
              <a:t>*</a:t>
            </a:r>
            <a:r>
              <a:rPr lang="sv-SE" sz="3200" dirty="0">
                <a:solidFill>
                  <a:schemeClr val="tx1">
                    <a:lumMod val="50000"/>
                  </a:schemeClr>
                </a:solidFill>
              </a:rPr>
              <a:t>:</a:t>
            </a:r>
            <a:br>
              <a:rPr lang="sv-SE" sz="2400" dirty="0"/>
            </a:br>
            <a:r>
              <a:rPr lang="sv-SE" sz="2000" dirty="0">
                <a:solidFill>
                  <a:schemeClr val="tx1">
                    <a:lumMod val="50000"/>
                  </a:schemeClr>
                </a:solidFill>
              </a:rPr>
              <a:t>Biljettpriser</a:t>
            </a:r>
            <a:r>
              <a:rPr lang="sv-SE" sz="2000" dirty="0">
                <a:solidFill>
                  <a:srgbClr val="0070C0"/>
                </a:solidFill>
              </a:rPr>
              <a:t>**</a:t>
            </a:r>
            <a:r>
              <a:rPr lang="sv-SE" sz="2000" dirty="0"/>
              <a:t> </a:t>
            </a:r>
            <a:r>
              <a:rPr lang="sv-SE" sz="2000" dirty="0">
                <a:solidFill>
                  <a:schemeClr val="tx1">
                    <a:lumMod val="50000"/>
                  </a:schemeClr>
                </a:solidFill>
              </a:rPr>
              <a:t>i relation till vad hushållet har kvar att leva på (KALP)</a:t>
            </a:r>
            <a:endParaRPr lang="sv-SE" sz="2400" i="1" dirty="0">
              <a:solidFill>
                <a:schemeClr val="tx1">
                  <a:lumMod val="50000"/>
                </a:schemeClr>
              </a:solidFill>
            </a:endParaRPr>
          </a:p>
        </p:txBody>
      </p:sp>
      <p:grpSp>
        <p:nvGrpSpPr>
          <p:cNvPr id="3" name="Grupp 2">
            <a:extLst>
              <a:ext uri="{FF2B5EF4-FFF2-40B4-BE49-F238E27FC236}">
                <a16:creationId xmlns:a16="http://schemas.microsoft.com/office/drawing/2014/main" id="{BC292B7F-A442-97F1-0DEC-AE90FF2EB418}"/>
              </a:ext>
            </a:extLst>
          </p:cNvPr>
          <p:cNvGrpSpPr/>
          <p:nvPr/>
        </p:nvGrpSpPr>
        <p:grpSpPr>
          <a:xfrm>
            <a:off x="1023035" y="1563638"/>
            <a:ext cx="2083089" cy="2204361"/>
            <a:chOff x="1887105" y="3138621"/>
            <a:chExt cx="3888433" cy="4114807"/>
          </a:xfrm>
        </p:grpSpPr>
        <p:pic>
          <p:nvPicPr>
            <p:cNvPr id="6" name="Bildobjekt 5">
              <a:extLst>
                <a:ext uri="{FF2B5EF4-FFF2-40B4-BE49-F238E27FC236}">
                  <a16:creationId xmlns:a16="http://schemas.microsoft.com/office/drawing/2014/main" id="{29E4B61B-D712-3EDB-5322-50B427AFD909}"/>
                </a:ext>
              </a:extLst>
            </p:cNvPr>
            <p:cNvPicPr>
              <a:picLocks noChangeAspect="1"/>
            </p:cNvPicPr>
            <p:nvPr/>
          </p:nvPicPr>
          <p:blipFill>
            <a:blip r:embed="rId3"/>
            <a:srcRect l="24244" r="20659" b="20228"/>
            <a:stretch>
              <a:fillRect/>
            </a:stretch>
          </p:blipFill>
          <p:spPr>
            <a:xfrm>
              <a:off x="1887105" y="3756523"/>
              <a:ext cx="3888433" cy="3496905"/>
            </a:xfrm>
            <a:prstGeom prst="rect">
              <a:avLst/>
            </a:prstGeom>
          </p:spPr>
        </p:pic>
        <p:sp>
          <p:nvSpPr>
            <p:cNvPr id="11" name="Rubrik 1">
              <a:extLst>
                <a:ext uri="{FF2B5EF4-FFF2-40B4-BE49-F238E27FC236}">
                  <a16:creationId xmlns:a16="http://schemas.microsoft.com/office/drawing/2014/main" id="{1F86239D-793A-1702-F21B-941283C89162}"/>
                </a:ext>
              </a:extLst>
            </p:cNvPr>
            <p:cNvSpPr txBox="1">
              <a:spLocks/>
            </p:cNvSpPr>
            <p:nvPr/>
          </p:nvSpPr>
          <p:spPr>
            <a:xfrm>
              <a:off x="2917776" y="3138621"/>
              <a:ext cx="1583458" cy="672075"/>
            </a:xfrm>
            <a:prstGeom prst="rect">
              <a:avLst/>
            </a:prstGeom>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pPr marL="0" marR="0" lvl="0" indent="0" algn="ctr" defTabSz="914392" rtl="0" eaLnBrk="1" fontAlgn="auto" latinLnBrk="0" hangingPunct="1">
                <a:lnSpc>
                  <a:spcPct val="100000"/>
                </a:lnSpc>
                <a:spcBef>
                  <a:spcPct val="0"/>
                </a:spcBef>
                <a:spcAft>
                  <a:spcPts val="0"/>
                </a:spcAft>
                <a:buClrTx/>
                <a:buSzTx/>
                <a:buFontTx/>
                <a:buNone/>
                <a:tabLst/>
                <a:defRPr/>
              </a:pPr>
              <a:r>
                <a:rPr kumimoji="0" lang="sv-SE" sz="1600" b="1" i="0" u="none" strike="noStrike" kern="1200" cap="none" spc="0" normalizeH="0" baseline="0" noProof="0" dirty="0">
                  <a:ln>
                    <a:noFill/>
                  </a:ln>
                  <a:solidFill>
                    <a:srgbClr val="DCDCDC">
                      <a:lumMod val="10000"/>
                    </a:srgbClr>
                  </a:solidFill>
                  <a:effectLst/>
                  <a:uLnTx/>
                  <a:uFillTx/>
                  <a:latin typeface="Tahoma"/>
                  <a:ea typeface="+mj-ea"/>
                  <a:cs typeface="+mj-cs"/>
                </a:rPr>
                <a:t>Mini</a:t>
              </a:r>
              <a:endParaRPr kumimoji="0" lang="sv-SE" sz="1600" b="1" i="0" u="none" strike="noStrike" kern="1200" cap="none" spc="0" normalizeH="0" baseline="0" noProof="0" dirty="0">
                <a:ln>
                  <a:noFill/>
                </a:ln>
                <a:solidFill>
                  <a:srgbClr val="FF0000"/>
                </a:solidFill>
                <a:effectLst/>
                <a:uLnTx/>
                <a:uFillTx/>
                <a:latin typeface="Tahoma"/>
                <a:ea typeface="+mj-ea"/>
                <a:cs typeface="+mj-cs"/>
              </a:endParaRPr>
            </a:p>
          </p:txBody>
        </p:sp>
      </p:grpSp>
      <p:grpSp>
        <p:nvGrpSpPr>
          <p:cNvPr id="4" name="Grupp 3">
            <a:extLst>
              <a:ext uri="{FF2B5EF4-FFF2-40B4-BE49-F238E27FC236}">
                <a16:creationId xmlns:a16="http://schemas.microsoft.com/office/drawing/2014/main" id="{69812FD8-EF3F-33F4-D042-219F48E9263E}"/>
              </a:ext>
            </a:extLst>
          </p:cNvPr>
          <p:cNvGrpSpPr/>
          <p:nvPr/>
        </p:nvGrpSpPr>
        <p:grpSpPr>
          <a:xfrm>
            <a:off x="3742202" y="1565464"/>
            <a:ext cx="2003365" cy="2202535"/>
            <a:chOff x="6962884" y="3142029"/>
            <a:chExt cx="3739615" cy="4111399"/>
          </a:xfrm>
        </p:grpSpPr>
        <p:pic>
          <p:nvPicPr>
            <p:cNvPr id="9" name="Bildobjekt 8">
              <a:extLst>
                <a:ext uri="{FF2B5EF4-FFF2-40B4-BE49-F238E27FC236}">
                  <a16:creationId xmlns:a16="http://schemas.microsoft.com/office/drawing/2014/main" id="{712704C5-FCE4-8D79-49A4-CC101D4A72F3}"/>
                </a:ext>
              </a:extLst>
            </p:cNvPr>
            <p:cNvPicPr>
              <a:picLocks noChangeAspect="1"/>
            </p:cNvPicPr>
            <p:nvPr/>
          </p:nvPicPr>
          <p:blipFill>
            <a:blip r:embed="rId4"/>
            <a:srcRect l="24148" r="22863" b="20228"/>
            <a:stretch>
              <a:fillRect/>
            </a:stretch>
          </p:blipFill>
          <p:spPr>
            <a:xfrm>
              <a:off x="6962884" y="3756523"/>
              <a:ext cx="3739615" cy="3496905"/>
            </a:xfrm>
            <a:prstGeom prst="rect">
              <a:avLst/>
            </a:prstGeom>
          </p:spPr>
        </p:pic>
        <p:sp>
          <p:nvSpPr>
            <p:cNvPr id="12" name="Rubrik 1">
              <a:extLst>
                <a:ext uri="{FF2B5EF4-FFF2-40B4-BE49-F238E27FC236}">
                  <a16:creationId xmlns:a16="http://schemas.microsoft.com/office/drawing/2014/main" id="{322E88D2-D28A-1A84-EE73-93FBD3C702BA}"/>
                </a:ext>
              </a:extLst>
            </p:cNvPr>
            <p:cNvSpPr txBox="1">
              <a:spLocks/>
            </p:cNvSpPr>
            <p:nvPr/>
          </p:nvSpPr>
          <p:spPr>
            <a:xfrm>
              <a:off x="8040962" y="3142029"/>
              <a:ext cx="1583458" cy="672075"/>
            </a:xfrm>
            <a:prstGeom prst="rect">
              <a:avLst/>
            </a:prstGeom>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pPr marL="0" marR="0" lvl="0" indent="0" algn="ctr" defTabSz="914392" rtl="0" eaLnBrk="1" fontAlgn="auto" latinLnBrk="0" hangingPunct="1">
                <a:lnSpc>
                  <a:spcPct val="100000"/>
                </a:lnSpc>
                <a:spcBef>
                  <a:spcPct val="0"/>
                </a:spcBef>
                <a:spcAft>
                  <a:spcPts val="0"/>
                </a:spcAft>
                <a:buClrTx/>
                <a:buSzTx/>
                <a:buFontTx/>
                <a:buNone/>
                <a:tabLst/>
                <a:defRPr/>
              </a:pPr>
              <a:r>
                <a:rPr kumimoji="0" lang="sv-SE" sz="1600" b="1" i="0" u="none" strike="noStrike" kern="1200" cap="none" spc="0" normalizeH="0" baseline="0" noProof="0" dirty="0" err="1">
                  <a:ln>
                    <a:noFill/>
                  </a:ln>
                  <a:solidFill>
                    <a:srgbClr val="DCDCDC">
                      <a:lumMod val="10000"/>
                    </a:srgbClr>
                  </a:solidFill>
                  <a:effectLst/>
                  <a:uLnTx/>
                  <a:uFillTx/>
                  <a:latin typeface="Tahoma"/>
                  <a:ea typeface="+mj-ea"/>
                  <a:cs typeface="+mj-cs"/>
                </a:rPr>
                <a:t>Flexi</a:t>
              </a:r>
              <a:endParaRPr kumimoji="0" lang="sv-SE" sz="1600" b="1" i="0" u="none" strike="noStrike" kern="1200" cap="none" spc="0" normalizeH="0" baseline="0" noProof="0" dirty="0">
                <a:ln>
                  <a:noFill/>
                </a:ln>
                <a:solidFill>
                  <a:srgbClr val="FF0000"/>
                </a:solidFill>
                <a:effectLst/>
                <a:uLnTx/>
                <a:uFillTx/>
                <a:latin typeface="Tahoma"/>
                <a:ea typeface="+mj-ea"/>
                <a:cs typeface="+mj-cs"/>
              </a:endParaRPr>
            </a:p>
          </p:txBody>
        </p:sp>
      </p:grpSp>
      <p:grpSp>
        <p:nvGrpSpPr>
          <p:cNvPr id="5" name="Grupp 4">
            <a:extLst>
              <a:ext uri="{FF2B5EF4-FFF2-40B4-BE49-F238E27FC236}">
                <a16:creationId xmlns:a16="http://schemas.microsoft.com/office/drawing/2014/main" id="{4FF99505-79AB-A300-6FEF-88DB07EBBC6E}"/>
              </a:ext>
            </a:extLst>
          </p:cNvPr>
          <p:cNvGrpSpPr/>
          <p:nvPr/>
        </p:nvGrpSpPr>
        <p:grpSpPr>
          <a:xfrm>
            <a:off x="6383334" y="1563452"/>
            <a:ext cx="2003365" cy="2204547"/>
            <a:chOff x="12206808" y="3138273"/>
            <a:chExt cx="3739615" cy="4115155"/>
          </a:xfrm>
        </p:grpSpPr>
        <p:pic>
          <p:nvPicPr>
            <p:cNvPr id="10" name="Bildobjekt 9">
              <a:extLst>
                <a:ext uri="{FF2B5EF4-FFF2-40B4-BE49-F238E27FC236}">
                  <a16:creationId xmlns:a16="http://schemas.microsoft.com/office/drawing/2014/main" id="{DF8D53E7-F670-7D57-EC8B-527D4995CE54}"/>
                </a:ext>
              </a:extLst>
            </p:cNvPr>
            <p:cNvPicPr>
              <a:picLocks noChangeAspect="1"/>
            </p:cNvPicPr>
            <p:nvPr/>
          </p:nvPicPr>
          <p:blipFill>
            <a:blip r:embed="rId5"/>
            <a:srcRect l="24571" r="22441" b="20423"/>
            <a:stretch>
              <a:fillRect/>
            </a:stretch>
          </p:blipFill>
          <p:spPr>
            <a:xfrm>
              <a:off x="12206808" y="3765029"/>
              <a:ext cx="3739615" cy="3488399"/>
            </a:xfrm>
            <a:prstGeom prst="rect">
              <a:avLst/>
            </a:prstGeom>
          </p:spPr>
        </p:pic>
        <p:sp>
          <p:nvSpPr>
            <p:cNvPr id="13" name="Rubrik 1">
              <a:extLst>
                <a:ext uri="{FF2B5EF4-FFF2-40B4-BE49-F238E27FC236}">
                  <a16:creationId xmlns:a16="http://schemas.microsoft.com/office/drawing/2014/main" id="{854ADA84-5053-E40A-1BC8-02A0F1C1FB24}"/>
                </a:ext>
              </a:extLst>
            </p:cNvPr>
            <p:cNvSpPr txBox="1">
              <a:spLocks/>
            </p:cNvSpPr>
            <p:nvPr/>
          </p:nvSpPr>
          <p:spPr>
            <a:xfrm>
              <a:off x="13284886" y="3138273"/>
              <a:ext cx="1583458" cy="672075"/>
            </a:xfrm>
            <a:prstGeom prst="rect">
              <a:avLst/>
            </a:prstGeom>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pPr marL="0" marR="0" lvl="0" indent="0" algn="ctr" defTabSz="914392" rtl="0" eaLnBrk="1" fontAlgn="auto" latinLnBrk="0" hangingPunct="1">
                <a:lnSpc>
                  <a:spcPct val="100000"/>
                </a:lnSpc>
                <a:spcBef>
                  <a:spcPct val="0"/>
                </a:spcBef>
                <a:spcAft>
                  <a:spcPts val="0"/>
                </a:spcAft>
                <a:buClrTx/>
                <a:buSzTx/>
                <a:buFontTx/>
                <a:buNone/>
                <a:tabLst/>
                <a:defRPr/>
              </a:pPr>
              <a:r>
                <a:rPr kumimoji="0" lang="sv-SE" sz="1600" b="1" i="0" u="none" strike="noStrike" kern="1200" cap="none" spc="0" normalizeH="0" baseline="0" noProof="0" dirty="0">
                  <a:ln>
                    <a:noFill/>
                  </a:ln>
                  <a:solidFill>
                    <a:srgbClr val="DCDCDC">
                      <a:lumMod val="10000"/>
                    </a:srgbClr>
                  </a:solidFill>
                  <a:effectLst/>
                  <a:uLnTx/>
                  <a:uFillTx/>
                  <a:latin typeface="Tahoma"/>
                  <a:ea typeface="+mj-ea"/>
                  <a:cs typeface="+mj-cs"/>
                </a:rPr>
                <a:t>Kupé</a:t>
              </a:r>
              <a:endParaRPr kumimoji="0" lang="sv-SE" sz="1600" b="1" i="0" u="none" strike="noStrike" kern="1200" cap="none" spc="0" normalizeH="0" baseline="0" noProof="0" dirty="0">
                <a:ln>
                  <a:noFill/>
                </a:ln>
                <a:solidFill>
                  <a:srgbClr val="FF0000"/>
                </a:solidFill>
                <a:effectLst/>
                <a:uLnTx/>
                <a:uFillTx/>
                <a:latin typeface="Tahoma"/>
                <a:ea typeface="+mj-ea"/>
                <a:cs typeface="+mj-cs"/>
              </a:endParaRPr>
            </a:p>
          </p:txBody>
        </p:sp>
      </p:grpSp>
      <p:sp>
        <p:nvSpPr>
          <p:cNvPr id="8" name="textruta 7">
            <a:extLst>
              <a:ext uri="{FF2B5EF4-FFF2-40B4-BE49-F238E27FC236}">
                <a16:creationId xmlns:a16="http://schemas.microsoft.com/office/drawing/2014/main" id="{FD298478-3455-12EF-C85D-4EBC96B99B6F}"/>
              </a:ext>
            </a:extLst>
          </p:cNvPr>
          <p:cNvSpPr txBox="1"/>
          <p:nvPr/>
        </p:nvSpPr>
        <p:spPr>
          <a:xfrm>
            <a:off x="755576" y="4438642"/>
            <a:ext cx="4104456"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50" b="1" i="0" u="none" strike="noStrike" kern="1200" cap="none" spc="0" normalizeH="0" baseline="0" noProof="0" dirty="0">
                <a:ln>
                  <a:noFill/>
                </a:ln>
                <a:solidFill>
                  <a:srgbClr val="0070C0"/>
                </a:solidFill>
                <a:effectLst/>
                <a:uLnTx/>
                <a:uFillTx/>
                <a:latin typeface="Tahoma"/>
                <a:ea typeface="+mn-ea"/>
                <a:cs typeface="+mn-cs"/>
              </a:rPr>
              <a:t>*) Den gotländska familjen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50" b="1" i="0" u="none" strike="noStrike" kern="1200" cap="none" spc="0" normalizeH="0" baseline="0" noProof="0" dirty="0">
                <a:ln>
                  <a:noFill/>
                </a:ln>
                <a:solidFill>
                  <a:srgbClr val="0070C0"/>
                </a:solidFill>
                <a:effectLst/>
                <a:uLnTx/>
                <a:uFillTx/>
                <a:latin typeface="Tahoma"/>
                <a:ea typeface="+mn-ea"/>
                <a:cs typeface="+mn-cs"/>
              </a:rPr>
              <a:t>**) vägda medelvärden</a:t>
            </a:r>
          </a:p>
        </p:txBody>
      </p:sp>
      <p:pic>
        <p:nvPicPr>
          <p:cNvPr id="7" name="Bildobjekt 6">
            <a:extLst>
              <a:ext uri="{FF2B5EF4-FFF2-40B4-BE49-F238E27FC236}">
                <a16:creationId xmlns:a16="http://schemas.microsoft.com/office/drawing/2014/main" id="{895AC2E4-92FC-03D3-62E8-96ADA547D20D}"/>
              </a:ext>
            </a:extLst>
          </p:cNvPr>
          <p:cNvPicPr>
            <a:picLocks noChangeAspect="1"/>
          </p:cNvPicPr>
          <p:nvPr/>
        </p:nvPicPr>
        <p:blipFill>
          <a:blip r:embed="rId6"/>
          <a:stretch>
            <a:fillRect/>
          </a:stretch>
        </p:blipFill>
        <p:spPr>
          <a:xfrm>
            <a:off x="2760667" y="3851290"/>
            <a:ext cx="4103791" cy="431195"/>
          </a:xfrm>
          <a:prstGeom prst="rect">
            <a:avLst/>
          </a:prstGeom>
        </p:spPr>
      </p:pic>
    </p:spTree>
    <p:extLst>
      <p:ext uri="{BB962C8B-B14F-4D97-AF65-F5344CB8AC3E}">
        <p14:creationId xmlns:p14="http://schemas.microsoft.com/office/powerpoint/2010/main" val="3847288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descr="En bild som visar utomhus, himmel, gräs, växt&#10;&#10;AI-genererat innehåll kan vara felaktigt.">
            <a:extLst>
              <a:ext uri="{FF2B5EF4-FFF2-40B4-BE49-F238E27FC236}">
                <a16:creationId xmlns:a16="http://schemas.microsoft.com/office/drawing/2014/main" id="{DEE42BE2-4555-E89F-0E3F-E5558943A790}"/>
              </a:ext>
            </a:extLst>
          </p:cNvPr>
          <p:cNvPicPr>
            <a:picLocks noGrp="1" noChangeAspect="1"/>
          </p:cNvPicPr>
          <p:nvPr>
            <p:ph type="pic" idx="10"/>
          </p:nvPr>
        </p:nvPicPr>
        <p:blipFill>
          <a:blip r:embed="rId3" cstate="print">
            <a:extLst>
              <a:ext uri="{28A0092B-C50C-407E-A947-70E740481C1C}">
                <a14:useLocalDpi xmlns:a14="http://schemas.microsoft.com/office/drawing/2010/main" val="0"/>
              </a:ext>
            </a:extLst>
          </a:blip>
          <a:srcRect t="7662" b="7662"/>
          <a:stretch>
            <a:fillRect/>
          </a:stretch>
        </p:blipFill>
        <p:spPr/>
      </p:pic>
      <p:sp>
        <p:nvSpPr>
          <p:cNvPr id="3" name="Platshållare för text 2">
            <a:extLst>
              <a:ext uri="{FF2B5EF4-FFF2-40B4-BE49-F238E27FC236}">
                <a16:creationId xmlns:a16="http://schemas.microsoft.com/office/drawing/2014/main" id="{F5CD4C5B-9F57-EBFD-B502-53D90D18B2AF}"/>
              </a:ext>
            </a:extLst>
          </p:cNvPr>
          <p:cNvSpPr>
            <a:spLocks noGrp="1"/>
          </p:cNvSpPr>
          <p:nvPr>
            <p:ph type="body" sz="half" idx="2"/>
          </p:nvPr>
        </p:nvSpPr>
        <p:spPr>
          <a:xfrm>
            <a:off x="5364088" y="1491630"/>
            <a:ext cx="3779912" cy="864096"/>
          </a:xfrm>
          <a:solidFill>
            <a:schemeClr val="accent6">
              <a:alpha val="90000"/>
            </a:schemeClr>
          </a:solidFill>
        </p:spPr>
        <p:txBody>
          <a:bodyPr/>
          <a:lstStyle/>
          <a:p>
            <a:r>
              <a:rPr lang="sv-SE" sz="2400" dirty="0"/>
              <a:t>En resa till Stockholm</a:t>
            </a:r>
          </a:p>
        </p:txBody>
      </p:sp>
      <p:pic>
        <p:nvPicPr>
          <p:cNvPr id="10" name="Platshållare för bild 7" descr="En bild som visar text, Teckensnitt, Grafik, clipart&#10;&#10;AI-genererat innehåll kan vara felaktigt.">
            <a:extLst>
              <a:ext uri="{FF2B5EF4-FFF2-40B4-BE49-F238E27FC236}">
                <a16:creationId xmlns:a16="http://schemas.microsoft.com/office/drawing/2014/main" id="{7B8D8ECB-7E08-1A8D-7D54-7EA98276A57E}"/>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174" r="174"/>
          <a:stretch/>
        </p:blipFill>
        <p:spPr>
          <a:xfrm>
            <a:off x="7524327" y="4440242"/>
            <a:ext cx="1262631" cy="488349"/>
          </a:xfrm>
        </p:spPr>
      </p:pic>
    </p:spTree>
    <p:extLst>
      <p:ext uri="{BB962C8B-B14F-4D97-AF65-F5344CB8AC3E}">
        <p14:creationId xmlns:p14="http://schemas.microsoft.com/office/powerpoint/2010/main" val="2804380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ktangel 23"/>
          <p:cNvSpPr/>
          <p:nvPr/>
        </p:nvSpPr>
        <p:spPr>
          <a:xfrm>
            <a:off x="7236296" y="4299942"/>
            <a:ext cx="172819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ahoma"/>
              <a:ea typeface="+mn-ea"/>
              <a:cs typeface="+mn-cs"/>
            </a:endParaRPr>
          </a:p>
        </p:txBody>
      </p:sp>
      <p:sp>
        <p:nvSpPr>
          <p:cNvPr id="2" name="Rubrik 1"/>
          <p:cNvSpPr>
            <a:spLocks noGrp="1"/>
          </p:cNvSpPr>
          <p:nvPr>
            <p:ph type="title"/>
          </p:nvPr>
        </p:nvSpPr>
        <p:spPr>
          <a:xfrm>
            <a:off x="898390" y="92513"/>
            <a:ext cx="2809514" cy="691067"/>
          </a:xfrm>
        </p:spPr>
        <p:txBody>
          <a:bodyPr/>
          <a:lstStyle/>
          <a:p>
            <a:r>
              <a:rPr lang="sv-SE" sz="2800" dirty="0">
                <a:solidFill>
                  <a:schemeClr val="tx1">
                    <a:lumMod val="50000"/>
                  </a:schemeClr>
                </a:solidFill>
              </a:rPr>
              <a:t>Uttagsdata</a:t>
            </a:r>
            <a:br>
              <a:rPr lang="sv-SE" sz="2800" dirty="0">
                <a:solidFill>
                  <a:schemeClr val="tx1">
                    <a:lumMod val="50000"/>
                  </a:schemeClr>
                </a:solidFill>
              </a:rPr>
            </a:br>
            <a:r>
              <a:rPr lang="sv-SE" sz="100" dirty="0">
                <a:solidFill>
                  <a:schemeClr val="tx1">
                    <a:lumMod val="50000"/>
                  </a:schemeClr>
                </a:solidFill>
              </a:rPr>
              <a:t> </a:t>
            </a:r>
            <a:br>
              <a:rPr lang="sv-SE" sz="2400" dirty="0">
                <a:solidFill>
                  <a:schemeClr val="tx1">
                    <a:lumMod val="50000"/>
                  </a:schemeClr>
                </a:solidFill>
              </a:rPr>
            </a:br>
            <a:r>
              <a:rPr lang="sv-SE" sz="1800" dirty="0">
                <a:solidFill>
                  <a:schemeClr val="tx1">
                    <a:lumMod val="50000"/>
                  </a:schemeClr>
                </a:solidFill>
              </a:rPr>
              <a:t>En resa till Stockholm</a:t>
            </a:r>
            <a:endParaRPr lang="sv-SE" sz="2400" dirty="0">
              <a:solidFill>
                <a:schemeClr val="tx1">
                  <a:lumMod val="50000"/>
                </a:schemeClr>
              </a:solidFill>
            </a:endParaRPr>
          </a:p>
        </p:txBody>
      </p:sp>
      <p:sp>
        <p:nvSpPr>
          <p:cNvPr id="5" name="Platshållare för innehåll 4"/>
          <p:cNvSpPr>
            <a:spLocks noGrp="1"/>
          </p:cNvSpPr>
          <p:nvPr>
            <p:ph sz="half" idx="1"/>
          </p:nvPr>
        </p:nvSpPr>
        <p:spPr>
          <a:xfrm>
            <a:off x="970398" y="3986793"/>
            <a:ext cx="1512390" cy="626297"/>
          </a:xfrm>
        </p:spPr>
        <p:txBody>
          <a:bodyPr anchor="t"/>
          <a:lstStyle/>
          <a:p>
            <a:r>
              <a:rPr lang="sv-SE" sz="1000" b="1" dirty="0">
                <a:solidFill>
                  <a:srgbClr val="000000"/>
                </a:solidFill>
              </a:rPr>
              <a:t>Avreseort: </a:t>
            </a:r>
            <a:r>
              <a:rPr lang="sv-SE" sz="1000" dirty="0">
                <a:solidFill>
                  <a:srgbClr val="000000"/>
                </a:solidFill>
              </a:rPr>
              <a:t>Visby</a:t>
            </a:r>
          </a:p>
          <a:p>
            <a:r>
              <a:rPr lang="sv-SE" sz="1000" b="1" dirty="0">
                <a:solidFill>
                  <a:srgbClr val="000000"/>
                </a:solidFill>
              </a:rPr>
              <a:t>Avstånd: </a:t>
            </a:r>
            <a:r>
              <a:rPr lang="sv-SE" sz="1000" dirty="0">
                <a:solidFill>
                  <a:srgbClr val="000000"/>
                </a:solidFill>
              </a:rPr>
              <a:t>20,4 mil (14,6 med färja + 5,8 med bil)</a:t>
            </a:r>
          </a:p>
        </p:txBody>
      </p:sp>
      <p:pic>
        <p:nvPicPr>
          <p:cNvPr id="6" name="Bildobjekt 5"/>
          <p:cNvPicPr>
            <a:picLocks noChangeAspect="1"/>
          </p:cNvPicPr>
          <p:nvPr/>
        </p:nvPicPr>
        <p:blipFill rotWithShape="1">
          <a:blip r:embed="rId3"/>
          <a:srcRect t="6939" b="6718"/>
          <a:stretch/>
        </p:blipFill>
        <p:spPr>
          <a:xfrm>
            <a:off x="898390" y="1565411"/>
            <a:ext cx="634802" cy="548102"/>
          </a:xfrm>
          <a:prstGeom prst="rect">
            <a:avLst/>
          </a:prstGeom>
        </p:spPr>
      </p:pic>
      <p:sp>
        <p:nvSpPr>
          <p:cNvPr id="7" name="Platshållare för innehåll 4"/>
          <p:cNvSpPr txBox="1">
            <a:spLocks/>
          </p:cNvSpPr>
          <p:nvPr/>
        </p:nvSpPr>
        <p:spPr>
          <a:xfrm>
            <a:off x="1727684" y="1476005"/>
            <a:ext cx="1908212" cy="633600"/>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Resenärer:</a:t>
            </a:r>
          </a:p>
          <a:p>
            <a:pPr marL="171450" marR="0" lvl="0" indent="-171450" algn="l" defTabSz="468000" rtl="0" eaLnBrk="1" fontAlgn="auto" latinLnBrk="0" hangingPunct="1">
              <a:lnSpc>
                <a:spcPct val="100000"/>
              </a:lnSpc>
              <a:spcBef>
                <a:spcPct val="20000"/>
              </a:spcBef>
              <a:spcAft>
                <a:spcPts val="0"/>
              </a:spcAft>
              <a:buClrTx/>
              <a:buSzTx/>
              <a:buFont typeface="Arial" panose="020B0604020202020204" pitchFamily="34" charset="0"/>
              <a:buChar char="•"/>
              <a:tabLst>
                <a:tab pos="288000" algn="l"/>
              </a:tabLst>
              <a:defRPr/>
            </a:pPr>
            <a:r>
              <a:rPr kumimoji="0" lang="sv-SE" sz="1000" b="0" i="0" u="none" strike="noStrike" kern="1200" cap="none" spc="0" normalizeH="0" baseline="0" noProof="0" dirty="0">
                <a:ln>
                  <a:noFill/>
                </a:ln>
                <a:solidFill>
                  <a:srgbClr val="000000"/>
                </a:solidFill>
                <a:effectLst/>
                <a:uLnTx/>
                <a:uFillTx/>
                <a:latin typeface="Tahoma"/>
                <a:ea typeface="+mn-ea"/>
                <a:cs typeface="+mn-cs"/>
              </a:rPr>
              <a:t>gotlänningar, 2 vuxna (26+) och 2 barn (3–12 år)</a:t>
            </a:r>
          </a:p>
          <a:p>
            <a:pPr marL="171450" marR="0" lvl="0" indent="-171450" algn="l" defTabSz="468000" rtl="0" eaLnBrk="1" fontAlgn="auto" latinLnBrk="0" hangingPunct="1">
              <a:lnSpc>
                <a:spcPct val="100000"/>
              </a:lnSpc>
              <a:spcBef>
                <a:spcPct val="20000"/>
              </a:spcBef>
              <a:spcAft>
                <a:spcPts val="0"/>
              </a:spcAft>
              <a:buClrTx/>
              <a:buSzTx/>
              <a:buFont typeface="Arial" panose="020B0604020202020204" pitchFamily="34" charset="0"/>
              <a:buChar char="•"/>
              <a:tabLst>
                <a:tab pos="288000" algn="l"/>
              </a:tabLst>
              <a:defRPr/>
            </a:pPr>
            <a:r>
              <a:rPr lang="sv-SE" sz="1000" dirty="0">
                <a:solidFill>
                  <a:srgbClr val="000000"/>
                </a:solidFill>
                <a:latin typeface="Tahoma"/>
              </a:rPr>
              <a:t>boende på fastlandet, 2 vuxna (26+) och 2 barn (3–12 år)</a:t>
            </a:r>
            <a:endParaRPr kumimoji="0" lang="sv-SE" sz="10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Fordon</a:t>
            </a:r>
            <a:r>
              <a:rPr lang="sv-SE" sz="1000" dirty="0">
                <a:solidFill>
                  <a:srgbClr val="000000"/>
                </a:solidFill>
                <a:latin typeface="Tahoma"/>
              </a:rPr>
              <a:t>:</a:t>
            </a:r>
            <a:r>
              <a:rPr kumimoji="0" lang="sv-SE" sz="1000" b="0" i="0" u="none" strike="noStrike" kern="1200" cap="none" spc="0" normalizeH="0" baseline="0" noProof="0" dirty="0">
                <a:ln>
                  <a:noFill/>
                </a:ln>
                <a:solidFill>
                  <a:srgbClr val="000000"/>
                </a:solidFill>
                <a:effectLst/>
                <a:uLnTx/>
                <a:uFillTx/>
                <a:latin typeface="Tahoma"/>
                <a:ea typeface="+mn-ea"/>
                <a:cs typeface="+mn-cs"/>
              </a:rPr>
              <a:t> </a:t>
            </a:r>
            <a:r>
              <a:rPr lang="sv-SE" sz="1000" dirty="0">
                <a:solidFill>
                  <a:srgbClr val="000000"/>
                </a:solidFill>
                <a:latin typeface="Tahoma"/>
              </a:rPr>
              <a:t>Se nedan</a:t>
            </a:r>
            <a:endParaRPr kumimoji="0" lang="sv-SE" sz="1000" b="0" i="0" u="none" strike="noStrike" kern="1200" cap="none" spc="0" normalizeH="0" baseline="0" noProof="0" dirty="0">
              <a:ln>
                <a:noFill/>
              </a:ln>
              <a:solidFill>
                <a:srgbClr val="000000"/>
              </a:solidFill>
              <a:effectLst/>
              <a:uLnTx/>
              <a:uFillTx/>
              <a:latin typeface="Tahoma"/>
              <a:ea typeface="+mn-ea"/>
              <a:cs typeface="+mn-cs"/>
            </a:endParaRPr>
          </a:p>
        </p:txBody>
      </p:sp>
      <p:pic>
        <p:nvPicPr>
          <p:cNvPr id="8" name="Bildobjekt 7"/>
          <p:cNvPicPr>
            <a:picLocks noChangeAspect="1"/>
          </p:cNvPicPr>
          <p:nvPr/>
        </p:nvPicPr>
        <p:blipFill rotWithShape="1">
          <a:blip r:embed="rId4"/>
          <a:srcRect t="14563" b="14563"/>
          <a:stretch/>
        </p:blipFill>
        <p:spPr>
          <a:xfrm>
            <a:off x="898850" y="2605536"/>
            <a:ext cx="633600" cy="449057"/>
          </a:xfrm>
          <a:prstGeom prst="rect">
            <a:avLst/>
          </a:prstGeom>
        </p:spPr>
      </p:pic>
      <p:sp>
        <p:nvSpPr>
          <p:cNvPr id="9" name="Platshållare för innehåll 4"/>
          <p:cNvSpPr txBox="1">
            <a:spLocks/>
          </p:cNvSpPr>
          <p:nvPr/>
        </p:nvSpPr>
        <p:spPr>
          <a:xfrm>
            <a:off x="1726341" y="2362012"/>
            <a:ext cx="2628292" cy="936104"/>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8000" rtl="0" eaLnBrk="1" fontAlgn="auto" latinLnBrk="0" hangingPunct="1">
              <a:lnSpc>
                <a:spcPct val="100000"/>
              </a:lnSpc>
              <a:spcBef>
                <a:spcPts val="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Platser</a:t>
            </a:r>
            <a:r>
              <a:rPr lang="sv-SE" sz="1000" dirty="0">
                <a:solidFill>
                  <a:srgbClr val="000000"/>
                </a:solidFill>
                <a:latin typeface="Tahoma"/>
              </a:rPr>
              <a:t>:</a:t>
            </a:r>
            <a:r>
              <a:rPr kumimoji="0" lang="sv-SE" sz="1000" b="0" i="0" u="none" strike="noStrike" kern="1200" cap="none" spc="0" normalizeH="0" baseline="0" noProof="0" dirty="0">
                <a:ln>
                  <a:noFill/>
                </a:ln>
                <a:solidFill>
                  <a:srgbClr val="000000"/>
                </a:solidFill>
                <a:effectLst/>
                <a:uLnTx/>
                <a:uFillTx/>
                <a:latin typeface="Tahoma"/>
                <a:ea typeface="+mn-ea"/>
                <a:cs typeface="+mn-cs"/>
              </a:rPr>
              <a:t> billigaste alternativet</a:t>
            </a:r>
            <a:endParaRPr kumimoji="0" lang="sv-SE" sz="1000" b="0" i="1"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468000" rtl="0" eaLnBrk="1" fontAlgn="auto" latinLnBrk="0" hangingPunct="1">
              <a:lnSpc>
                <a:spcPct val="100000"/>
              </a:lnSpc>
              <a:spcBef>
                <a:spcPts val="0"/>
              </a:spcBef>
              <a:spcAft>
                <a:spcPts val="0"/>
              </a:spcAft>
              <a:buClrTx/>
              <a:buSzTx/>
              <a:buFont typeface="Arial" panose="020B0604020202020204" pitchFamily="34" charset="0"/>
              <a:buNone/>
              <a:tabLst>
                <a:tab pos="288000" algn="l"/>
              </a:tabLst>
              <a:defRPr/>
            </a:pPr>
            <a:r>
              <a:rPr kumimoji="0" lang="sv-SE" sz="500" b="0" i="0" u="none" strike="noStrike" kern="1200" cap="none" spc="0" normalizeH="0" baseline="0" noProof="0" dirty="0">
                <a:ln>
                  <a:noFill/>
                </a:ln>
                <a:solidFill>
                  <a:srgbClr val="000000"/>
                </a:solidFill>
                <a:effectLst/>
                <a:uLnTx/>
                <a:uFillTx/>
                <a:latin typeface="Tahoma"/>
                <a:ea typeface="+mn-ea"/>
                <a:cs typeface="+mn-cs"/>
              </a:rPr>
              <a:t> </a:t>
            </a:r>
          </a:p>
          <a:p>
            <a:pPr marL="0" marR="0" lvl="0" indent="0" algn="l" defTabSz="468000" rtl="0" eaLnBrk="1" fontAlgn="auto" latinLnBrk="0" hangingPunct="1">
              <a:lnSpc>
                <a:spcPct val="100000"/>
              </a:lnSpc>
              <a:spcBef>
                <a:spcPts val="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Biljettyp</a:t>
            </a:r>
            <a:r>
              <a:rPr lang="sv-SE" sz="1000" dirty="0">
                <a:solidFill>
                  <a:srgbClr val="000000"/>
                </a:solidFill>
                <a:latin typeface="Tahoma"/>
              </a:rPr>
              <a:t>:</a:t>
            </a:r>
            <a:r>
              <a:rPr kumimoji="0" lang="sv-SE" sz="1000" b="0" i="0" u="none" strike="noStrike" kern="1200" cap="none" spc="0" normalizeH="0" baseline="0" noProof="0" dirty="0">
                <a:ln>
                  <a:noFill/>
                </a:ln>
                <a:solidFill>
                  <a:srgbClr val="000000"/>
                </a:solidFill>
                <a:effectLst/>
                <a:uLnTx/>
                <a:uFillTx/>
                <a:latin typeface="Tahoma"/>
                <a:ea typeface="+mn-ea"/>
                <a:cs typeface="+mn-cs"/>
              </a:rPr>
              <a:t> avbokning och full återbetalning</a:t>
            </a:r>
            <a:r>
              <a:rPr kumimoji="0" lang="sv-SE" sz="1000" b="1" i="0" u="none" strike="noStrike" kern="1200" cap="none" spc="0" normalizeH="0" baseline="0" noProof="0" dirty="0">
                <a:ln>
                  <a:noFill/>
                </a:ln>
                <a:solidFill>
                  <a:srgbClr val="0070C0"/>
                </a:solidFill>
                <a:effectLst/>
                <a:uLnTx/>
                <a:uFillTx/>
                <a:latin typeface="Tahoma"/>
                <a:ea typeface="+mn-ea"/>
                <a:cs typeface="+mn-cs"/>
              </a:rPr>
              <a:t>*</a:t>
            </a:r>
          </a:p>
          <a:p>
            <a:pPr marL="0" marR="0" lvl="0" indent="0" algn="l" defTabSz="468000" rtl="0" eaLnBrk="1" fontAlgn="auto" latinLnBrk="0" hangingPunct="1">
              <a:lnSpc>
                <a:spcPct val="100000"/>
              </a:lnSpc>
              <a:spcBef>
                <a:spcPts val="0"/>
              </a:spcBef>
              <a:spcAft>
                <a:spcPts val="0"/>
              </a:spcAft>
              <a:buClrTx/>
              <a:buSzTx/>
              <a:buFont typeface="Arial" panose="020B0604020202020204" pitchFamily="34" charset="0"/>
              <a:buNone/>
              <a:tabLst>
                <a:tab pos="288000" algn="l"/>
              </a:tabLst>
              <a:defRPr/>
            </a:pPr>
            <a:r>
              <a:rPr kumimoji="0" lang="sv-SE" sz="500" b="1" i="0" u="none" strike="noStrike" kern="1200" cap="none" spc="0" normalizeH="0" baseline="0" noProof="0" dirty="0">
                <a:ln>
                  <a:noFill/>
                </a:ln>
                <a:solidFill>
                  <a:srgbClr val="000000"/>
                </a:solidFill>
                <a:effectLst/>
                <a:uLnTx/>
                <a:uFillTx/>
                <a:latin typeface="Tahoma"/>
                <a:ea typeface="+mn-ea"/>
                <a:cs typeface="+mn-cs"/>
              </a:rPr>
              <a:t> </a:t>
            </a:r>
          </a:p>
          <a:p>
            <a:pPr marL="0" marR="0" lvl="0" indent="0" algn="l" defTabSz="468000" rtl="0" eaLnBrk="1" fontAlgn="auto" latinLnBrk="0" hangingPunct="1">
              <a:lnSpc>
                <a:spcPct val="100000"/>
              </a:lnSpc>
              <a:spcBef>
                <a:spcPts val="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Resa</a:t>
            </a:r>
            <a:r>
              <a:rPr lang="sv-SE" sz="1000" dirty="0">
                <a:solidFill>
                  <a:srgbClr val="000000"/>
                </a:solidFill>
                <a:latin typeface="Tahoma"/>
              </a:rPr>
              <a:t>:</a:t>
            </a:r>
            <a:r>
              <a:rPr kumimoji="0" lang="sv-SE" sz="1000" b="0" i="0" u="none" strike="noStrike" kern="1200" cap="none" spc="0" normalizeH="0" baseline="0" noProof="0" dirty="0">
                <a:ln>
                  <a:noFill/>
                </a:ln>
                <a:solidFill>
                  <a:srgbClr val="000000"/>
                </a:solidFill>
                <a:effectLst/>
                <a:uLnTx/>
                <a:uFillTx/>
                <a:latin typeface="Tahoma"/>
                <a:ea typeface="+mn-ea"/>
                <a:cs typeface="+mn-cs"/>
              </a:rPr>
              <a:t> Tur och retur</a:t>
            </a:r>
          </a:p>
        </p:txBody>
      </p:sp>
      <p:pic>
        <p:nvPicPr>
          <p:cNvPr id="12" name="Bildobjekt 11"/>
          <p:cNvPicPr>
            <a:picLocks noChangeAspect="1"/>
          </p:cNvPicPr>
          <p:nvPr/>
        </p:nvPicPr>
        <p:blipFill rotWithShape="1">
          <a:blip r:embed="rId5"/>
          <a:srcRect t="11365" b="9080"/>
          <a:stretch/>
        </p:blipFill>
        <p:spPr>
          <a:xfrm>
            <a:off x="950782" y="3469549"/>
            <a:ext cx="633600" cy="504056"/>
          </a:xfrm>
          <a:prstGeom prst="rect">
            <a:avLst/>
          </a:prstGeom>
        </p:spPr>
      </p:pic>
      <p:pic>
        <p:nvPicPr>
          <p:cNvPr id="14" name="Bildobjekt 13"/>
          <p:cNvPicPr>
            <a:picLocks noChangeAspect="1"/>
          </p:cNvPicPr>
          <p:nvPr/>
        </p:nvPicPr>
        <p:blipFill>
          <a:blip r:embed="rId6"/>
          <a:stretch>
            <a:fillRect/>
          </a:stretch>
        </p:blipFill>
        <p:spPr>
          <a:xfrm>
            <a:off x="5071896" y="1538279"/>
            <a:ext cx="633600" cy="633600"/>
          </a:xfrm>
          <a:prstGeom prst="rect">
            <a:avLst/>
          </a:prstGeom>
        </p:spPr>
      </p:pic>
      <p:sp>
        <p:nvSpPr>
          <p:cNvPr id="15" name="Platshållare för innehåll 4"/>
          <p:cNvSpPr txBox="1">
            <a:spLocks/>
          </p:cNvSpPr>
          <p:nvPr/>
        </p:nvSpPr>
        <p:spPr>
          <a:xfrm>
            <a:off x="5958997" y="1470410"/>
            <a:ext cx="3158793" cy="751379"/>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Utresa</a:t>
            </a:r>
            <a:r>
              <a:rPr lang="sv-SE" sz="1000" dirty="0">
                <a:solidFill>
                  <a:srgbClr val="000000"/>
                </a:solidFill>
                <a:latin typeface="Tahoma"/>
              </a:rPr>
              <a:t>:</a:t>
            </a:r>
            <a:r>
              <a:rPr kumimoji="0" lang="sv-SE" sz="1000" b="0" i="0" u="none" strike="noStrike" kern="1200" cap="none" spc="0" normalizeH="0" baseline="0" noProof="0" dirty="0">
                <a:ln>
                  <a:noFill/>
                </a:ln>
                <a:solidFill>
                  <a:srgbClr val="000000"/>
                </a:solidFill>
                <a:effectLst/>
                <a:uLnTx/>
                <a:uFillTx/>
                <a:latin typeface="Tahoma"/>
                <a:ea typeface="+mn-ea"/>
                <a:cs typeface="+mn-cs"/>
              </a:rPr>
              <a:t> morgon (07:00–08:00)</a:t>
            </a:r>
          </a:p>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500" b="0" i="0" u="none" strike="noStrike" kern="1200" cap="none" spc="0" normalizeH="0" baseline="0" noProof="0" dirty="0">
                <a:ln>
                  <a:noFill/>
                </a:ln>
                <a:solidFill>
                  <a:srgbClr val="000000"/>
                </a:solidFill>
                <a:effectLst/>
                <a:uLnTx/>
                <a:uFillTx/>
                <a:latin typeface="Tahoma"/>
                <a:ea typeface="+mn-ea"/>
                <a:cs typeface="+mn-cs"/>
              </a:rPr>
              <a:t> </a:t>
            </a:r>
          </a:p>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Hemresa</a:t>
            </a:r>
            <a:r>
              <a:rPr lang="sv-SE" sz="1000" dirty="0">
                <a:solidFill>
                  <a:srgbClr val="000000"/>
                </a:solidFill>
                <a:latin typeface="Tahoma"/>
              </a:rPr>
              <a:t>:</a:t>
            </a:r>
            <a:r>
              <a:rPr kumimoji="0" lang="sv-SE" sz="1000" b="0" i="0" u="none" strike="noStrike" kern="1200" cap="none" spc="0" normalizeH="0" baseline="0" noProof="0" dirty="0">
                <a:ln>
                  <a:noFill/>
                </a:ln>
                <a:solidFill>
                  <a:srgbClr val="000000"/>
                </a:solidFill>
                <a:effectLst/>
                <a:uLnTx/>
                <a:uFillTx/>
                <a:latin typeface="Tahoma"/>
                <a:ea typeface="+mn-ea"/>
                <a:cs typeface="+mn-cs"/>
              </a:rPr>
              <a:t> eftermiddag (15:00–16:00)</a:t>
            </a:r>
          </a:p>
        </p:txBody>
      </p:sp>
      <p:sp>
        <p:nvSpPr>
          <p:cNvPr id="16" name="Platshållare för innehåll 4"/>
          <p:cNvSpPr txBox="1">
            <a:spLocks/>
          </p:cNvSpPr>
          <p:nvPr/>
        </p:nvSpPr>
        <p:spPr>
          <a:xfrm>
            <a:off x="909588" y="899169"/>
            <a:ext cx="7929339" cy="296602"/>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Undersökt tidsperiod: </a:t>
            </a:r>
            <a:r>
              <a:rPr kumimoji="0" lang="sv-SE" sz="1000" b="0" i="0" u="none" strike="noStrike" kern="1200" cap="none" spc="0" normalizeH="0" baseline="0" noProof="0" dirty="0">
                <a:ln>
                  <a:noFill/>
                </a:ln>
                <a:solidFill>
                  <a:srgbClr val="000000"/>
                </a:solidFill>
                <a:effectLst/>
                <a:uLnTx/>
                <a:uFillTx/>
                <a:latin typeface="Tahoma"/>
                <a:ea typeface="+mn-ea"/>
                <a:cs typeface="+mn-cs"/>
              </a:rPr>
              <a:t>14 juli–18 juli, 2025</a:t>
            </a:r>
          </a:p>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endParaRPr kumimoji="0" lang="sv-SE" sz="500" b="0" i="0" u="none" strike="noStrike" kern="1200" cap="none" spc="0" normalizeH="0" baseline="0" noProof="0" dirty="0">
              <a:ln>
                <a:noFill/>
              </a:ln>
              <a:solidFill>
                <a:srgbClr val="000000"/>
              </a:solidFill>
              <a:effectLst/>
              <a:uLnTx/>
              <a:uFillTx/>
              <a:latin typeface="Tahoma"/>
              <a:ea typeface="+mn-ea"/>
              <a:cs typeface="+mn-cs"/>
            </a:endParaRPr>
          </a:p>
        </p:txBody>
      </p:sp>
      <p:pic>
        <p:nvPicPr>
          <p:cNvPr id="4" name="Bildobjekt 3"/>
          <p:cNvPicPr>
            <a:picLocks noChangeAspect="1"/>
          </p:cNvPicPr>
          <p:nvPr/>
        </p:nvPicPr>
        <p:blipFill>
          <a:blip r:embed="rId7"/>
          <a:stretch>
            <a:fillRect/>
          </a:stretch>
        </p:blipFill>
        <p:spPr>
          <a:xfrm>
            <a:off x="1598854" y="3404777"/>
            <a:ext cx="633600" cy="633600"/>
          </a:xfrm>
          <a:prstGeom prst="rect">
            <a:avLst/>
          </a:prstGeom>
        </p:spPr>
      </p:pic>
      <p:sp>
        <p:nvSpPr>
          <p:cNvPr id="21" name="Platshållare för innehåll 4"/>
          <p:cNvSpPr txBox="1">
            <a:spLocks/>
          </p:cNvSpPr>
          <p:nvPr/>
        </p:nvSpPr>
        <p:spPr>
          <a:xfrm>
            <a:off x="2854934" y="3981811"/>
            <a:ext cx="1657386" cy="626297"/>
          </a:xfrm>
          <a:prstGeom prst="rect">
            <a:avLst/>
          </a:prstGeom>
        </p:spPr>
        <p:txBody>
          <a:bodyPr lIns="0" tIns="0" rIns="0" bIns="0" anchor="t"/>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Avreseort: </a:t>
            </a:r>
            <a:r>
              <a:rPr kumimoji="0" lang="sv-SE" sz="1000" b="0" i="0" u="none" strike="noStrike" kern="1200" cap="none" spc="0" normalizeH="0" baseline="0" noProof="0" dirty="0">
                <a:ln>
                  <a:noFill/>
                </a:ln>
                <a:solidFill>
                  <a:srgbClr val="000000"/>
                </a:solidFill>
                <a:effectLst/>
                <a:uLnTx/>
                <a:uFillTx/>
                <a:latin typeface="Tahoma"/>
                <a:ea typeface="+mn-ea"/>
                <a:cs typeface="+mn-cs"/>
              </a:rPr>
              <a:t>Linköping</a:t>
            </a:r>
          </a:p>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Avstånd: </a:t>
            </a:r>
            <a:r>
              <a:rPr kumimoji="0" lang="sv-SE" sz="1000" b="0" i="0" u="none" strike="noStrike" kern="1200" cap="none" spc="0" normalizeH="0" baseline="0" noProof="0" dirty="0">
                <a:ln>
                  <a:noFill/>
                </a:ln>
                <a:solidFill>
                  <a:srgbClr val="000000"/>
                </a:solidFill>
                <a:effectLst/>
                <a:uLnTx/>
                <a:uFillTx/>
                <a:latin typeface="Tahoma"/>
                <a:ea typeface="+mn-ea"/>
                <a:cs typeface="+mn-cs"/>
              </a:rPr>
              <a:t>19,9 mil</a:t>
            </a:r>
          </a:p>
        </p:txBody>
      </p:sp>
      <p:sp>
        <p:nvSpPr>
          <p:cNvPr id="22" name="Platshållare för innehåll 4"/>
          <p:cNvSpPr txBox="1">
            <a:spLocks/>
          </p:cNvSpPr>
          <p:nvPr/>
        </p:nvSpPr>
        <p:spPr>
          <a:xfrm>
            <a:off x="4811478" y="4038377"/>
            <a:ext cx="1657386" cy="626297"/>
          </a:xfrm>
          <a:prstGeom prst="rect">
            <a:avLst/>
          </a:prstGeom>
        </p:spPr>
        <p:txBody>
          <a:bodyPr lIns="0" tIns="0" rIns="0" bIns="0" anchor="t"/>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Avreseort: </a:t>
            </a:r>
            <a:r>
              <a:rPr kumimoji="0" lang="sv-SE" sz="1000" b="0" i="0" u="none" strike="noStrike" kern="1200" cap="none" spc="0" normalizeH="0" baseline="0" noProof="0" dirty="0">
                <a:ln>
                  <a:noFill/>
                </a:ln>
                <a:solidFill>
                  <a:srgbClr val="000000"/>
                </a:solidFill>
                <a:effectLst/>
                <a:uLnTx/>
                <a:uFillTx/>
                <a:latin typeface="Tahoma"/>
                <a:ea typeface="+mn-ea"/>
                <a:cs typeface="+mn-cs"/>
              </a:rPr>
              <a:t>Örebro</a:t>
            </a:r>
          </a:p>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Avstånd: </a:t>
            </a:r>
            <a:r>
              <a:rPr kumimoji="0" lang="sv-SE" sz="1000" b="0" i="0" u="none" strike="noStrike" kern="1200" cap="none" spc="0" normalizeH="0" baseline="0" noProof="0" dirty="0">
                <a:ln>
                  <a:noFill/>
                </a:ln>
                <a:solidFill>
                  <a:srgbClr val="000000"/>
                </a:solidFill>
                <a:effectLst/>
                <a:uLnTx/>
                <a:uFillTx/>
                <a:latin typeface="Tahoma"/>
                <a:ea typeface="+mn-ea"/>
                <a:cs typeface="+mn-cs"/>
              </a:rPr>
              <a:t>19,6 mil</a:t>
            </a:r>
          </a:p>
        </p:txBody>
      </p:sp>
      <p:sp>
        <p:nvSpPr>
          <p:cNvPr id="23" name="Platshållare för innehåll 4"/>
          <p:cNvSpPr txBox="1">
            <a:spLocks/>
          </p:cNvSpPr>
          <p:nvPr/>
        </p:nvSpPr>
        <p:spPr>
          <a:xfrm>
            <a:off x="6768022" y="4038377"/>
            <a:ext cx="1657386" cy="626297"/>
          </a:xfrm>
          <a:prstGeom prst="rect">
            <a:avLst/>
          </a:prstGeom>
        </p:spPr>
        <p:txBody>
          <a:bodyPr lIns="0" tIns="0" rIns="0" bIns="0" anchor="t"/>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Avreseort: </a:t>
            </a:r>
            <a:r>
              <a:rPr kumimoji="0" lang="sv-SE" sz="1000" b="0" i="0" u="none" strike="noStrike" kern="1200" cap="none" spc="0" normalizeH="0" baseline="0" noProof="0" dirty="0">
                <a:ln>
                  <a:noFill/>
                </a:ln>
                <a:solidFill>
                  <a:srgbClr val="000000"/>
                </a:solidFill>
                <a:effectLst/>
                <a:uLnTx/>
                <a:uFillTx/>
                <a:latin typeface="Tahoma"/>
                <a:ea typeface="+mn-ea"/>
                <a:cs typeface="+mn-cs"/>
              </a:rPr>
              <a:t>Smedjebacken</a:t>
            </a:r>
          </a:p>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Avstånd: </a:t>
            </a:r>
            <a:r>
              <a:rPr kumimoji="0" lang="sv-SE" sz="1000" b="0" i="0" u="none" strike="noStrike" kern="1200" cap="none" spc="0" normalizeH="0" baseline="0" noProof="0" dirty="0">
                <a:ln>
                  <a:noFill/>
                </a:ln>
                <a:solidFill>
                  <a:srgbClr val="000000"/>
                </a:solidFill>
                <a:effectLst/>
                <a:uLnTx/>
                <a:uFillTx/>
                <a:latin typeface="Tahoma"/>
                <a:ea typeface="+mn-ea"/>
                <a:cs typeface="+mn-cs"/>
              </a:rPr>
              <a:t>20,6 mil</a:t>
            </a:r>
          </a:p>
        </p:txBody>
      </p:sp>
      <p:pic>
        <p:nvPicPr>
          <p:cNvPr id="10" name="Bildobjekt 9"/>
          <p:cNvPicPr>
            <a:picLocks noChangeAspect="1"/>
          </p:cNvPicPr>
          <p:nvPr/>
        </p:nvPicPr>
        <p:blipFill>
          <a:blip r:embed="rId8"/>
          <a:stretch>
            <a:fillRect/>
          </a:stretch>
        </p:blipFill>
        <p:spPr>
          <a:xfrm>
            <a:off x="3131840" y="3404777"/>
            <a:ext cx="633600" cy="633600"/>
          </a:xfrm>
          <a:prstGeom prst="rect">
            <a:avLst/>
          </a:prstGeom>
        </p:spPr>
      </p:pic>
      <p:pic>
        <p:nvPicPr>
          <p:cNvPr id="11" name="Bildobjekt 10"/>
          <p:cNvPicPr>
            <a:picLocks noChangeAspect="1"/>
          </p:cNvPicPr>
          <p:nvPr/>
        </p:nvPicPr>
        <p:blipFill>
          <a:blip r:embed="rId9"/>
          <a:stretch>
            <a:fillRect/>
          </a:stretch>
        </p:blipFill>
        <p:spPr>
          <a:xfrm>
            <a:off x="5037973" y="3404777"/>
            <a:ext cx="633600" cy="633600"/>
          </a:xfrm>
          <a:prstGeom prst="rect">
            <a:avLst/>
          </a:prstGeom>
        </p:spPr>
      </p:pic>
      <p:pic>
        <p:nvPicPr>
          <p:cNvPr id="25" name="Bildobjekt 24"/>
          <p:cNvPicPr>
            <a:picLocks noChangeAspect="1"/>
          </p:cNvPicPr>
          <p:nvPr/>
        </p:nvPicPr>
        <p:blipFill>
          <a:blip r:embed="rId7"/>
          <a:stretch>
            <a:fillRect/>
          </a:stretch>
        </p:blipFill>
        <p:spPr>
          <a:xfrm>
            <a:off x="7092280" y="3404777"/>
            <a:ext cx="633600" cy="633600"/>
          </a:xfrm>
          <a:prstGeom prst="rect">
            <a:avLst/>
          </a:prstGeom>
        </p:spPr>
      </p:pic>
      <p:cxnSp>
        <p:nvCxnSpPr>
          <p:cNvPr id="26" name="Rak koppling 25"/>
          <p:cNvCxnSpPr/>
          <p:nvPr/>
        </p:nvCxnSpPr>
        <p:spPr>
          <a:xfrm>
            <a:off x="898390" y="1275606"/>
            <a:ext cx="7922082" cy="0"/>
          </a:xfrm>
          <a:prstGeom prst="line">
            <a:avLst/>
          </a:prstGeom>
          <a:ln>
            <a:solidFill>
              <a:schemeClr val="bg2">
                <a:lumMod val="1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Rak koppling 26"/>
          <p:cNvCxnSpPr/>
          <p:nvPr/>
        </p:nvCxnSpPr>
        <p:spPr>
          <a:xfrm>
            <a:off x="898390" y="3291830"/>
            <a:ext cx="7922082" cy="0"/>
          </a:xfrm>
          <a:prstGeom prst="line">
            <a:avLst/>
          </a:prstGeom>
          <a:ln>
            <a:solidFill>
              <a:schemeClr val="bg2">
                <a:lumMod val="1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 name="Platshållare för innehåll 4">
            <a:extLst>
              <a:ext uri="{FF2B5EF4-FFF2-40B4-BE49-F238E27FC236}">
                <a16:creationId xmlns:a16="http://schemas.microsoft.com/office/drawing/2014/main" id="{32FCB5DD-193A-53F0-72BD-4169EC54BD2B}"/>
              </a:ext>
            </a:extLst>
          </p:cNvPr>
          <p:cNvSpPr txBox="1">
            <a:spLocks/>
          </p:cNvSpPr>
          <p:nvPr/>
        </p:nvSpPr>
        <p:spPr>
          <a:xfrm>
            <a:off x="898390" y="4757864"/>
            <a:ext cx="7848872" cy="271640"/>
          </a:xfrm>
          <a:prstGeom prst="rect">
            <a:avLst/>
          </a:prstGeom>
        </p:spPr>
        <p:txBody>
          <a:bodyPr lIns="0" tIns="0" rIns="0" bIns="0" anchor="t"/>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70C0"/>
                </a:solidFill>
                <a:effectLst/>
                <a:uLnTx/>
                <a:uFillTx/>
                <a:latin typeface="Tahoma"/>
                <a:ea typeface="+mn-ea"/>
                <a:cs typeface="+mn-cs"/>
              </a:rPr>
              <a:t>*)</a:t>
            </a:r>
            <a:r>
              <a:rPr kumimoji="0" lang="sv-SE" sz="1000" b="0" i="0" u="none" strike="noStrike" kern="1200" cap="none" spc="0" normalizeH="0" baseline="0" noProof="0" dirty="0">
                <a:ln>
                  <a:noFill/>
                </a:ln>
                <a:solidFill>
                  <a:srgbClr val="0070C0"/>
                </a:solidFill>
                <a:effectLst/>
                <a:uLnTx/>
                <a:uFillTx/>
                <a:latin typeface="Tahoma"/>
                <a:ea typeface="+mn-ea"/>
                <a:cs typeface="+mn-cs"/>
              </a:rPr>
              <a:t> För att kunna göra en korrekt jämförelse mellan de olika färdslagen måste denna biljettyp användas. </a:t>
            </a:r>
            <a:br>
              <a:rPr kumimoji="0" lang="sv-SE" sz="1000" b="0" i="0" u="none" strike="noStrike" kern="1200" cap="none" spc="0" normalizeH="0" baseline="0" noProof="0" dirty="0">
                <a:ln>
                  <a:noFill/>
                </a:ln>
                <a:solidFill>
                  <a:srgbClr val="0070C0"/>
                </a:solidFill>
                <a:effectLst/>
                <a:uLnTx/>
                <a:uFillTx/>
                <a:latin typeface="Tahoma"/>
                <a:ea typeface="+mn-ea"/>
                <a:cs typeface="+mn-cs"/>
              </a:rPr>
            </a:br>
            <a:r>
              <a:rPr kumimoji="0" lang="sv-SE" sz="1000" b="0" i="0" u="none" strike="noStrike" kern="1200" cap="none" spc="0" normalizeH="0" baseline="0" noProof="0" dirty="0">
                <a:ln>
                  <a:noFill/>
                </a:ln>
                <a:solidFill>
                  <a:srgbClr val="0070C0"/>
                </a:solidFill>
                <a:effectLst/>
                <a:uLnTx/>
                <a:uFillTx/>
                <a:latin typeface="Tahoma"/>
                <a:ea typeface="+mn-ea"/>
                <a:cs typeface="+mn-cs"/>
              </a:rPr>
              <a:t>Detta för att åskådliggöra friheten man har när man reser med bil.</a:t>
            </a:r>
          </a:p>
        </p:txBody>
      </p:sp>
      <p:sp>
        <p:nvSpPr>
          <p:cNvPr id="13" name="Rektangel: rundade hörn 12">
            <a:extLst>
              <a:ext uri="{FF2B5EF4-FFF2-40B4-BE49-F238E27FC236}">
                <a16:creationId xmlns:a16="http://schemas.microsoft.com/office/drawing/2014/main" id="{5662809F-DC2E-0F5D-162F-0105A5BDF3AD}"/>
              </a:ext>
            </a:extLst>
          </p:cNvPr>
          <p:cNvSpPr/>
          <p:nvPr/>
        </p:nvSpPr>
        <p:spPr>
          <a:xfrm rot="736037">
            <a:off x="3346975" y="271871"/>
            <a:ext cx="1013968" cy="360040"/>
          </a:xfrm>
          <a:prstGeom prst="roundRect">
            <a:avLst/>
          </a:prstGeom>
          <a:solidFill>
            <a:schemeClr val="accent2">
              <a:alpha val="51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sv-SE" sz="1200" dirty="0"/>
              <a:t>högsäsong</a:t>
            </a:r>
          </a:p>
        </p:txBody>
      </p:sp>
    </p:spTree>
    <p:extLst>
      <p:ext uri="{BB962C8B-B14F-4D97-AF65-F5344CB8AC3E}">
        <p14:creationId xmlns:p14="http://schemas.microsoft.com/office/powerpoint/2010/main" val="1880030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ktangel 21"/>
          <p:cNvSpPr/>
          <p:nvPr/>
        </p:nvSpPr>
        <p:spPr>
          <a:xfrm>
            <a:off x="7236296" y="4299942"/>
            <a:ext cx="172819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27" name="Grupp 26"/>
          <p:cNvGrpSpPr/>
          <p:nvPr/>
        </p:nvGrpSpPr>
        <p:grpSpPr>
          <a:xfrm>
            <a:off x="493405" y="-9410"/>
            <a:ext cx="4095226" cy="5173448"/>
            <a:chOff x="944559" y="555526"/>
            <a:chExt cx="2508021" cy="3168352"/>
          </a:xfrm>
        </p:grpSpPr>
        <p:pic>
          <p:nvPicPr>
            <p:cNvPr id="7" name="Bildobjekt 6"/>
            <p:cNvPicPr>
              <a:picLocks noChangeAspect="1"/>
            </p:cNvPicPr>
            <p:nvPr/>
          </p:nvPicPr>
          <p:blipFill rotWithShape="1">
            <a:blip r:embed="rId3"/>
            <a:srcRect l="1761" b="11990"/>
            <a:stretch/>
          </p:blipFill>
          <p:spPr>
            <a:xfrm>
              <a:off x="944559" y="555526"/>
              <a:ext cx="2508021" cy="3168352"/>
            </a:xfrm>
            <a:prstGeom prst="rect">
              <a:avLst/>
            </a:prstGeom>
            <a:solidFill>
              <a:schemeClr val="bg1">
                <a:alpha val="23000"/>
              </a:schemeClr>
            </a:solidFill>
          </p:spPr>
        </p:pic>
        <p:pic>
          <p:nvPicPr>
            <p:cNvPr id="10" name="Bildobjekt 9"/>
            <p:cNvPicPr>
              <a:picLocks noChangeAspect="1"/>
            </p:cNvPicPr>
            <p:nvPr/>
          </p:nvPicPr>
          <p:blipFill>
            <a:blip r:embed="rId4"/>
            <a:stretch>
              <a:fillRect/>
            </a:stretch>
          </p:blipFill>
          <p:spPr>
            <a:xfrm>
              <a:off x="2654300" y="2494469"/>
              <a:ext cx="216000" cy="216000"/>
            </a:xfrm>
            <a:prstGeom prst="rect">
              <a:avLst/>
            </a:prstGeom>
          </p:spPr>
        </p:pic>
        <p:pic>
          <p:nvPicPr>
            <p:cNvPr id="16" name="Bildobjekt 15"/>
            <p:cNvPicPr>
              <a:picLocks noChangeAspect="1"/>
            </p:cNvPicPr>
            <p:nvPr/>
          </p:nvPicPr>
          <p:blipFill>
            <a:blip r:embed="rId5"/>
            <a:stretch>
              <a:fillRect/>
            </a:stretch>
          </p:blipFill>
          <p:spPr>
            <a:xfrm>
              <a:off x="2679243" y="1682709"/>
              <a:ext cx="216000" cy="216000"/>
            </a:xfrm>
            <a:prstGeom prst="rect">
              <a:avLst/>
            </a:prstGeom>
          </p:spPr>
        </p:pic>
        <p:sp>
          <p:nvSpPr>
            <p:cNvPr id="18" name="Frihandsfigur 17"/>
            <p:cNvSpPr/>
            <p:nvPr/>
          </p:nvSpPr>
          <p:spPr>
            <a:xfrm>
              <a:off x="1134406" y="666893"/>
              <a:ext cx="1473188" cy="876003"/>
            </a:xfrm>
            <a:custGeom>
              <a:avLst/>
              <a:gdLst>
                <a:gd name="connsiteX0" fmla="*/ 0 w 1473188"/>
                <a:gd name="connsiteY0" fmla="*/ 0 h 876003"/>
                <a:gd name="connsiteX1" fmla="*/ 52710 w 1473188"/>
                <a:gd name="connsiteY1" fmla="*/ 48127 h 876003"/>
                <a:gd name="connsiteX2" fmla="*/ 80211 w 1473188"/>
                <a:gd name="connsiteY2" fmla="*/ 103128 h 876003"/>
                <a:gd name="connsiteX3" fmla="*/ 100836 w 1473188"/>
                <a:gd name="connsiteY3" fmla="*/ 112295 h 876003"/>
                <a:gd name="connsiteX4" fmla="*/ 144379 w 1473188"/>
                <a:gd name="connsiteY4" fmla="*/ 139796 h 876003"/>
                <a:gd name="connsiteX5" fmla="*/ 210839 w 1473188"/>
                <a:gd name="connsiteY5" fmla="*/ 162713 h 876003"/>
                <a:gd name="connsiteX6" fmla="*/ 272716 w 1473188"/>
                <a:gd name="connsiteY6" fmla="*/ 165005 h 876003"/>
                <a:gd name="connsiteX7" fmla="*/ 336884 w 1473188"/>
                <a:gd name="connsiteY7" fmla="*/ 178755 h 876003"/>
                <a:gd name="connsiteX8" fmla="*/ 398761 w 1473188"/>
                <a:gd name="connsiteY8" fmla="*/ 309384 h 876003"/>
                <a:gd name="connsiteX9" fmla="*/ 417095 w 1473188"/>
                <a:gd name="connsiteY9" fmla="*/ 391886 h 876003"/>
                <a:gd name="connsiteX10" fmla="*/ 442304 w 1473188"/>
                <a:gd name="connsiteY10" fmla="*/ 476680 h 876003"/>
                <a:gd name="connsiteX11" fmla="*/ 451471 w 1473188"/>
                <a:gd name="connsiteY11" fmla="*/ 584391 h 876003"/>
                <a:gd name="connsiteX12" fmla="*/ 520223 w 1473188"/>
                <a:gd name="connsiteY12" fmla="*/ 618767 h 876003"/>
                <a:gd name="connsiteX13" fmla="*/ 568349 w 1473188"/>
                <a:gd name="connsiteY13" fmla="*/ 584391 h 876003"/>
                <a:gd name="connsiteX14" fmla="*/ 625642 w 1473188"/>
                <a:gd name="connsiteY14" fmla="*/ 570641 h 876003"/>
                <a:gd name="connsiteX15" fmla="*/ 710436 w 1473188"/>
                <a:gd name="connsiteY15" fmla="*/ 563766 h 876003"/>
                <a:gd name="connsiteX16" fmla="*/ 767729 w 1473188"/>
                <a:gd name="connsiteY16" fmla="*/ 561474 h 876003"/>
                <a:gd name="connsiteX17" fmla="*/ 838773 w 1473188"/>
                <a:gd name="connsiteY17" fmla="*/ 538557 h 876003"/>
                <a:gd name="connsiteX18" fmla="*/ 898358 w 1473188"/>
                <a:gd name="connsiteY18" fmla="*/ 538557 h 876003"/>
                <a:gd name="connsiteX19" fmla="*/ 944192 w 1473188"/>
                <a:gd name="connsiteY19" fmla="*/ 527098 h 876003"/>
                <a:gd name="connsiteX20" fmla="*/ 1031278 w 1473188"/>
                <a:gd name="connsiteY20" fmla="*/ 545432 h 876003"/>
                <a:gd name="connsiteX21" fmla="*/ 1109197 w 1473188"/>
                <a:gd name="connsiteY21" fmla="*/ 572933 h 876003"/>
                <a:gd name="connsiteX22" fmla="*/ 1166490 w 1473188"/>
                <a:gd name="connsiteY22" fmla="*/ 614184 h 876003"/>
                <a:gd name="connsiteX23" fmla="*/ 1219200 w 1473188"/>
                <a:gd name="connsiteY23" fmla="*/ 655435 h 876003"/>
                <a:gd name="connsiteX24" fmla="*/ 1271910 w 1473188"/>
                <a:gd name="connsiteY24" fmla="*/ 692102 h 876003"/>
                <a:gd name="connsiteX25" fmla="*/ 1313161 w 1473188"/>
                <a:gd name="connsiteY25" fmla="*/ 733354 h 876003"/>
                <a:gd name="connsiteX26" fmla="*/ 1354412 w 1473188"/>
                <a:gd name="connsiteY26" fmla="*/ 788355 h 876003"/>
                <a:gd name="connsiteX27" fmla="*/ 1384205 w 1473188"/>
                <a:gd name="connsiteY27" fmla="*/ 818148 h 876003"/>
                <a:gd name="connsiteX28" fmla="*/ 1425456 w 1473188"/>
                <a:gd name="connsiteY28" fmla="*/ 836481 h 876003"/>
                <a:gd name="connsiteX29" fmla="*/ 1468999 w 1473188"/>
                <a:gd name="connsiteY29" fmla="*/ 873149 h 876003"/>
                <a:gd name="connsiteX30" fmla="*/ 1468999 w 1473188"/>
                <a:gd name="connsiteY30" fmla="*/ 870857 h 87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73188" h="876003">
                  <a:moveTo>
                    <a:pt x="0" y="0"/>
                  </a:moveTo>
                  <a:cubicBezTo>
                    <a:pt x="19671" y="15469"/>
                    <a:pt x="39342" y="30939"/>
                    <a:pt x="52710" y="48127"/>
                  </a:cubicBezTo>
                  <a:cubicBezTo>
                    <a:pt x="66078" y="65315"/>
                    <a:pt x="72190" y="92433"/>
                    <a:pt x="80211" y="103128"/>
                  </a:cubicBezTo>
                  <a:cubicBezTo>
                    <a:pt x="88232" y="113823"/>
                    <a:pt x="90141" y="106184"/>
                    <a:pt x="100836" y="112295"/>
                  </a:cubicBezTo>
                  <a:cubicBezTo>
                    <a:pt x="111531" y="118406"/>
                    <a:pt x="126045" y="131393"/>
                    <a:pt x="144379" y="139796"/>
                  </a:cubicBezTo>
                  <a:cubicBezTo>
                    <a:pt x="162713" y="148199"/>
                    <a:pt x="189450" y="158512"/>
                    <a:pt x="210839" y="162713"/>
                  </a:cubicBezTo>
                  <a:cubicBezTo>
                    <a:pt x="232228" y="166914"/>
                    <a:pt x="251709" y="162331"/>
                    <a:pt x="272716" y="165005"/>
                  </a:cubicBezTo>
                  <a:cubicBezTo>
                    <a:pt x="293723" y="167679"/>
                    <a:pt x="315877" y="154692"/>
                    <a:pt x="336884" y="178755"/>
                  </a:cubicBezTo>
                  <a:cubicBezTo>
                    <a:pt x="357891" y="202818"/>
                    <a:pt x="385393" y="273862"/>
                    <a:pt x="398761" y="309384"/>
                  </a:cubicBezTo>
                  <a:cubicBezTo>
                    <a:pt x="412129" y="344906"/>
                    <a:pt x="409838" y="364003"/>
                    <a:pt x="417095" y="391886"/>
                  </a:cubicBezTo>
                  <a:cubicBezTo>
                    <a:pt x="424352" y="419769"/>
                    <a:pt x="436575" y="444596"/>
                    <a:pt x="442304" y="476680"/>
                  </a:cubicBezTo>
                  <a:cubicBezTo>
                    <a:pt x="448033" y="508764"/>
                    <a:pt x="438485" y="560710"/>
                    <a:pt x="451471" y="584391"/>
                  </a:cubicBezTo>
                  <a:cubicBezTo>
                    <a:pt x="464457" y="608072"/>
                    <a:pt x="500743" y="618767"/>
                    <a:pt x="520223" y="618767"/>
                  </a:cubicBezTo>
                  <a:cubicBezTo>
                    <a:pt x="539703" y="618767"/>
                    <a:pt x="550779" y="592412"/>
                    <a:pt x="568349" y="584391"/>
                  </a:cubicBezTo>
                  <a:cubicBezTo>
                    <a:pt x="585919" y="576370"/>
                    <a:pt x="601961" y="574078"/>
                    <a:pt x="625642" y="570641"/>
                  </a:cubicBezTo>
                  <a:cubicBezTo>
                    <a:pt x="649323" y="567204"/>
                    <a:pt x="686755" y="565294"/>
                    <a:pt x="710436" y="563766"/>
                  </a:cubicBezTo>
                  <a:cubicBezTo>
                    <a:pt x="734117" y="562238"/>
                    <a:pt x="746340" y="565675"/>
                    <a:pt x="767729" y="561474"/>
                  </a:cubicBezTo>
                  <a:cubicBezTo>
                    <a:pt x="789118" y="557273"/>
                    <a:pt x="817001" y="542377"/>
                    <a:pt x="838773" y="538557"/>
                  </a:cubicBezTo>
                  <a:cubicBezTo>
                    <a:pt x="860545" y="534737"/>
                    <a:pt x="880788" y="540467"/>
                    <a:pt x="898358" y="538557"/>
                  </a:cubicBezTo>
                  <a:cubicBezTo>
                    <a:pt x="915928" y="536647"/>
                    <a:pt x="922039" y="525952"/>
                    <a:pt x="944192" y="527098"/>
                  </a:cubicBezTo>
                  <a:cubicBezTo>
                    <a:pt x="966345" y="528244"/>
                    <a:pt x="1003777" y="537793"/>
                    <a:pt x="1031278" y="545432"/>
                  </a:cubicBezTo>
                  <a:cubicBezTo>
                    <a:pt x="1058779" y="553071"/>
                    <a:pt x="1086662" y="561474"/>
                    <a:pt x="1109197" y="572933"/>
                  </a:cubicBezTo>
                  <a:cubicBezTo>
                    <a:pt x="1131732" y="584392"/>
                    <a:pt x="1148156" y="600434"/>
                    <a:pt x="1166490" y="614184"/>
                  </a:cubicBezTo>
                  <a:cubicBezTo>
                    <a:pt x="1184824" y="627934"/>
                    <a:pt x="1201630" y="642449"/>
                    <a:pt x="1219200" y="655435"/>
                  </a:cubicBezTo>
                  <a:cubicBezTo>
                    <a:pt x="1236770" y="668421"/>
                    <a:pt x="1256250" y="679116"/>
                    <a:pt x="1271910" y="692102"/>
                  </a:cubicBezTo>
                  <a:cubicBezTo>
                    <a:pt x="1287570" y="705088"/>
                    <a:pt x="1299411" y="717312"/>
                    <a:pt x="1313161" y="733354"/>
                  </a:cubicBezTo>
                  <a:cubicBezTo>
                    <a:pt x="1326911" y="749396"/>
                    <a:pt x="1342571" y="774223"/>
                    <a:pt x="1354412" y="788355"/>
                  </a:cubicBezTo>
                  <a:cubicBezTo>
                    <a:pt x="1366253" y="802487"/>
                    <a:pt x="1372364" y="810127"/>
                    <a:pt x="1384205" y="818148"/>
                  </a:cubicBezTo>
                  <a:cubicBezTo>
                    <a:pt x="1396046" y="826169"/>
                    <a:pt x="1411324" y="827314"/>
                    <a:pt x="1425456" y="836481"/>
                  </a:cubicBezTo>
                  <a:cubicBezTo>
                    <a:pt x="1439588" y="845648"/>
                    <a:pt x="1461742" y="867420"/>
                    <a:pt x="1468999" y="873149"/>
                  </a:cubicBezTo>
                  <a:cubicBezTo>
                    <a:pt x="1476256" y="878878"/>
                    <a:pt x="1472627" y="874867"/>
                    <a:pt x="1468999" y="870857"/>
                  </a:cubicBezTo>
                </a:path>
              </a:pathLst>
            </a:custGeom>
            <a:noFill/>
            <a:ln w="19050">
              <a:solidFill>
                <a:schemeClr val="accent3">
                  <a:lumMod val="60000"/>
                  <a:lumOff val="40000"/>
                </a:schemeClr>
              </a:solidFill>
              <a:prstDash val="sysDot"/>
              <a:head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ahoma"/>
                <a:ea typeface="+mn-ea"/>
                <a:cs typeface="+mn-cs"/>
              </a:endParaRPr>
            </a:p>
          </p:txBody>
        </p:sp>
        <p:pic>
          <p:nvPicPr>
            <p:cNvPr id="19" name="Bildobjekt 18"/>
            <p:cNvPicPr>
              <a:picLocks noChangeAspect="1"/>
            </p:cNvPicPr>
            <p:nvPr/>
          </p:nvPicPr>
          <p:blipFill>
            <a:blip r:embed="rId5"/>
            <a:stretch>
              <a:fillRect/>
            </a:stretch>
          </p:blipFill>
          <p:spPr>
            <a:xfrm>
              <a:off x="1619672" y="915566"/>
              <a:ext cx="216000" cy="216000"/>
            </a:xfrm>
            <a:prstGeom prst="rect">
              <a:avLst/>
            </a:prstGeom>
          </p:spPr>
        </p:pic>
        <p:sp>
          <p:nvSpPr>
            <p:cNvPr id="20" name="Frihandsfigur 19"/>
            <p:cNvSpPr/>
            <p:nvPr/>
          </p:nvSpPr>
          <p:spPr>
            <a:xfrm>
              <a:off x="1237534" y="1553792"/>
              <a:ext cx="1365871" cy="996903"/>
            </a:xfrm>
            <a:custGeom>
              <a:avLst/>
              <a:gdLst>
                <a:gd name="connsiteX0" fmla="*/ 0 w 1365871"/>
                <a:gd name="connsiteY0" fmla="*/ 996903 h 996903"/>
                <a:gd name="connsiteX1" fmla="*/ 93961 w 1365871"/>
                <a:gd name="connsiteY1" fmla="*/ 944193 h 996903"/>
                <a:gd name="connsiteX2" fmla="*/ 160421 w 1365871"/>
                <a:gd name="connsiteY2" fmla="*/ 916692 h 996903"/>
                <a:gd name="connsiteX3" fmla="*/ 199380 w 1365871"/>
                <a:gd name="connsiteY3" fmla="*/ 891483 h 996903"/>
                <a:gd name="connsiteX4" fmla="*/ 258965 w 1365871"/>
                <a:gd name="connsiteY4" fmla="*/ 834190 h 996903"/>
                <a:gd name="connsiteX5" fmla="*/ 279591 w 1365871"/>
                <a:gd name="connsiteY5" fmla="*/ 806689 h 996903"/>
                <a:gd name="connsiteX6" fmla="*/ 291049 w 1365871"/>
                <a:gd name="connsiteY6" fmla="*/ 774605 h 996903"/>
                <a:gd name="connsiteX7" fmla="*/ 323134 w 1365871"/>
                <a:gd name="connsiteY7" fmla="*/ 726479 h 996903"/>
                <a:gd name="connsiteX8" fmla="*/ 371260 w 1365871"/>
                <a:gd name="connsiteY8" fmla="*/ 701270 h 996903"/>
                <a:gd name="connsiteX9" fmla="*/ 401052 w 1365871"/>
                <a:gd name="connsiteY9" fmla="*/ 696686 h 996903"/>
                <a:gd name="connsiteX10" fmla="*/ 430845 w 1365871"/>
                <a:gd name="connsiteY10" fmla="*/ 660019 h 996903"/>
                <a:gd name="connsiteX11" fmla="*/ 474388 w 1365871"/>
                <a:gd name="connsiteY11" fmla="*/ 637101 h 996903"/>
                <a:gd name="connsiteX12" fmla="*/ 517931 w 1365871"/>
                <a:gd name="connsiteY12" fmla="*/ 627934 h 996903"/>
                <a:gd name="connsiteX13" fmla="*/ 577516 w 1365871"/>
                <a:gd name="connsiteY13" fmla="*/ 621059 h 996903"/>
                <a:gd name="connsiteX14" fmla="*/ 646268 w 1365871"/>
                <a:gd name="connsiteY14" fmla="*/ 625643 h 996903"/>
                <a:gd name="connsiteX15" fmla="*/ 705852 w 1365871"/>
                <a:gd name="connsiteY15" fmla="*/ 630226 h 996903"/>
                <a:gd name="connsiteX16" fmla="*/ 751687 w 1365871"/>
                <a:gd name="connsiteY16" fmla="*/ 625643 h 996903"/>
                <a:gd name="connsiteX17" fmla="*/ 797522 w 1365871"/>
                <a:gd name="connsiteY17" fmla="*/ 598142 h 996903"/>
                <a:gd name="connsiteX18" fmla="*/ 852523 w 1365871"/>
                <a:gd name="connsiteY18" fmla="*/ 556891 h 996903"/>
                <a:gd name="connsiteX19" fmla="*/ 886899 w 1365871"/>
                <a:gd name="connsiteY19" fmla="*/ 506473 h 996903"/>
                <a:gd name="connsiteX20" fmla="*/ 932734 w 1365871"/>
                <a:gd name="connsiteY20" fmla="*/ 472097 h 996903"/>
                <a:gd name="connsiteX21" fmla="*/ 996902 w 1365871"/>
                <a:gd name="connsiteY21" fmla="*/ 440013 h 996903"/>
                <a:gd name="connsiteX22" fmla="*/ 1040445 w 1365871"/>
                <a:gd name="connsiteY22" fmla="*/ 401053 h 996903"/>
                <a:gd name="connsiteX23" fmla="*/ 1063362 w 1365871"/>
                <a:gd name="connsiteY23" fmla="*/ 375844 h 996903"/>
                <a:gd name="connsiteX24" fmla="*/ 1083988 w 1365871"/>
                <a:gd name="connsiteY24" fmla="*/ 327718 h 996903"/>
                <a:gd name="connsiteX25" fmla="*/ 1106905 w 1365871"/>
                <a:gd name="connsiteY25" fmla="*/ 254382 h 996903"/>
                <a:gd name="connsiteX26" fmla="*/ 1127531 w 1365871"/>
                <a:gd name="connsiteY26" fmla="*/ 208548 h 996903"/>
                <a:gd name="connsiteX27" fmla="*/ 1129822 w 1365871"/>
                <a:gd name="connsiteY27" fmla="*/ 162713 h 996903"/>
                <a:gd name="connsiteX28" fmla="*/ 1173365 w 1365871"/>
                <a:gd name="connsiteY28" fmla="*/ 130629 h 996903"/>
                <a:gd name="connsiteX29" fmla="*/ 1219200 w 1365871"/>
                <a:gd name="connsiteY29" fmla="*/ 110003 h 996903"/>
                <a:gd name="connsiteX30" fmla="*/ 1258159 w 1365871"/>
                <a:gd name="connsiteY30" fmla="*/ 80211 h 996903"/>
                <a:gd name="connsiteX31" fmla="*/ 1294827 w 1365871"/>
                <a:gd name="connsiteY31" fmla="*/ 50419 h 996903"/>
                <a:gd name="connsiteX32" fmla="*/ 1329203 w 1365871"/>
                <a:gd name="connsiteY32" fmla="*/ 34376 h 996903"/>
                <a:gd name="connsiteX33" fmla="*/ 1365871 w 1365871"/>
                <a:gd name="connsiteY33" fmla="*/ 0 h 996903"/>
                <a:gd name="connsiteX34" fmla="*/ 1365871 w 1365871"/>
                <a:gd name="connsiteY34" fmla="*/ 0 h 996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65871" h="996903">
                  <a:moveTo>
                    <a:pt x="0" y="996903"/>
                  </a:moveTo>
                  <a:cubicBezTo>
                    <a:pt x="33612" y="977232"/>
                    <a:pt x="67224" y="957561"/>
                    <a:pt x="93961" y="944193"/>
                  </a:cubicBezTo>
                  <a:cubicBezTo>
                    <a:pt x="120698" y="930825"/>
                    <a:pt x="142851" y="925477"/>
                    <a:pt x="160421" y="916692"/>
                  </a:cubicBezTo>
                  <a:cubicBezTo>
                    <a:pt x="177991" y="907907"/>
                    <a:pt x="182956" y="905233"/>
                    <a:pt x="199380" y="891483"/>
                  </a:cubicBezTo>
                  <a:cubicBezTo>
                    <a:pt x="215804" y="877733"/>
                    <a:pt x="245597" y="848322"/>
                    <a:pt x="258965" y="834190"/>
                  </a:cubicBezTo>
                  <a:cubicBezTo>
                    <a:pt x="272334" y="820058"/>
                    <a:pt x="274244" y="816620"/>
                    <a:pt x="279591" y="806689"/>
                  </a:cubicBezTo>
                  <a:cubicBezTo>
                    <a:pt x="284938" y="796758"/>
                    <a:pt x="283792" y="787973"/>
                    <a:pt x="291049" y="774605"/>
                  </a:cubicBezTo>
                  <a:cubicBezTo>
                    <a:pt x="298306" y="761237"/>
                    <a:pt x="309766" y="738701"/>
                    <a:pt x="323134" y="726479"/>
                  </a:cubicBezTo>
                  <a:cubicBezTo>
                    <a:pt x="336503" y="714256"/>
                    <a:pt x="358274" y="706236"/>
                    <a:pt x="371260" y="701270"/>
                  </a:cubicBezTo>
                  <a:cubicBezTo>
                    <a:pt x="384246" y="696304"/>
                    <a:pt x="391121" y="703561"/>
                    <a:pt x="401052" y="696686"/>
                  </a:cubicBezTo>
                  <a:cubicBezTo>
                    <a:pt x="410983" y="689811"/>
                    <a:pt x="418622" y="669950"/>
                    <a:pt x="430845" y="660019"/>
                  </a:cubicBezTo>
                  <a:cubicBezTo>
                    <a:pt x="443068" y="650088"/>
                    <a:pt x="459874" y="642449"/>
                    <a:pt x="474388" y="637101"/>
                  </a:cubicBezTo>
                  <a:cubicBezTo>
                    <a:pt x="488902" y="631753"/>
                    <a:pt x="500743" y="630608"/>
                    <a:pt x="517931" y="627934"/>
                  </a:cubicBezTo>
                  <a:cubicBezTo>
                    <a:pt x="535119" y="625260"/>
                    <a:pt x="556127" y="621441"/>
                    <a:pt x="577516" y="621059"/>
                  </a:cubicBezTo>
                  <a:cubicBezTo>
                    <a:pt x="598905" y="620677"/>
                    <a:pt x="646268" y="625643"/>
                    <a:pt x="646268" y="625643"/>
                  </a:cubicBezTo>
                  <a:cubicBezTo>
                    <a:pt x="667657" y="627171"/>
                    <a:pt x="688282" y="630226"/>
                    <a:pt x="705852" y="630226"/>
                  </a:cubicBezTo>
                  <a:cubicBezTo>
                    <a:pt x="723422" y="630226"/>
                    <a:pt x="736409" y="630990"/>
                    <a:pt x="751687" y="625643"/>
                  </a:cubicBezTo>
                  <a:cubicBezTo>
                    <a:pt x="766965" y="620296"/>
                    <a:pt x="780716" y="609601"/>
                    <a:pt x="797522" y="598142"/>
                  </a:cubicBezTo>
                  <a:cubicBezTo>
                    <a:pt x="814328" y="586683"/>
                    <a:pt x="837627" y="572169"/>
                    <a:pt x="852523" y="556891"/>
                  </a:cubicBezTo>
                  <a:cubicBezTo>
                    <a:pt x="867419" y="541613"/>
                    <a:pt x="873531" y="520605"/>
                    <a:pt x="886899" y="506473"/>
                  </a:cubicBezTo>
                  <a:cubicBezTo>
                    <a:pt x="900268" y="492341"/>
                    <a:pt x="914400" y="483174"/>
                    <a:pt x="932734" y="472097"/>
                  </a:cubicBezTo>
                  <a:cubicBezTo>
                    <a:pt x="951068" y="461020"/>
                    <a:pt x="978950" y="451854"/>
                    <a:pt x="996902" y="440013"/>
                  </a:cubicBezTo>
                  <a:cubicBezTo>
                    <a:pt x="1014854" y="428172"/>
                    <a:pt x="1029368" y="411748"/>
                    <a:pt x="1040445" y="401053"/>
                  </a:cubicBezTo>
                  <a:cubicBezTo>
                    <a:pt x="1051522" y="390358"/>
                    <a:pt x="1056105" y="388066"/>
                    <a:pt x="1063362" y="375844"/>
                  </a:cubicBezTo>
                  <a:cubicBezTo>
                    <a:pt x="1070619" y="363621"/>
                    <a:pt x="1076731" y="347962"/>
                    <a:pt x="1083988" y="327718"/>
                  </a:cubicBezTo>
                  <a:cubicBezTo>
                    <a:pt x="1091245" y="307474"/>
                    <a:pt x="1099648" y="274244"/>
                    <a:pt x="1106905" y="254382"/>
                  </a:cubicBezTo>
                  <a:cubicBezTo>
                    <a:pt x="1114162" y="234520"/>
                    <a:pt x="1123711" y="223826"/>
                    <a:pt x="1127531" y="208548"/>
                  </a:cubicBezTo>
                  <a:cubicBezTo>
                    <a:pt x="1131351" y="193270"/>
                    <a:pt x="1122183" y="175700"/>
                    <a:pt x="1129822" y="162713"/>
                  </a:cubicBezTo>
                  <a:cubicBezTo>
                    <a:pt x="1137461" y="149726"/>
                    <a:pt x="1158469" y="139414"/>
                    <a:pt x="1173365" y="130629"/>
                  </a:cubicBezTo>
                  <a:cubicBezTo>
                    <a:pt x="1188261" y="121844"/>
                    <a:pt x="1205068" y="118406"/>
                    <a:pt x="1219200" y="110003"/>
                  </a:cubicBezTo>
                  <a:cubicBezTo>
                    <a:pt x="1233332" y="101600"/>
                    <a:pt x="1245555" y="90142"/>
                    <a:pt x="1258159" y="80211"/>
                  </a:cubicBezTo>
                  <a:cubicBezTo>
                    <a:pt x="1270764" y="70280"/>
                    <a:pt x="1282986" y="58058"/>
                    <a:pt x="1294827" y="50419"/>
                  </a:cubicBezTo>
                  <a:cubicBezTo>
                    <a:pt x="1306668" y="42780"/>
                    <a:pt x="1317362" y="42779"/>
                    <a:pt x="1329203" y="34376"/>
                  </a:cubicBezTo>
                  <a:cubicBezTo>
                    <a:pt x="1341044" y="25973"/>
                    <a:pt x="1365871" y="0"/>
                    <a:pt x="1365871" y="0"/>
                  </a:cubicBezTo>
                  <a:lnTo>
                    <a:pt x="1365871" y="0"/>
                  </a:lnTo>
                </a:path>
              </a:pathLst>
            </a:custGeom>
            <a:noFill/>
            <a:ln w="19050">
              <a:solidFill>
                <a:schemeClr val="accent2">
                  <a:lumMod val="60000"/>
                  <a:lumOff val="40000"/>
                </a:schemeClr>
              </a:solidFill>
              <a:prstDash val="sysDot"/>
              <a:head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ahoma"/>
                <a:ea typeface="+mn-ea"/>
                <a:cs typeface="+mn-cs"/>
              </a:endParaRPr>
            </a:p>
          </p:txBody>
        </p:sp>
        <p:pic>
          <p:nvPicPr>
            <p:cNvPr id="21" name="Bildobjekt 20"/>
            <p:cNvPicPr>
              <a:picLocks noChangeAspect="1"/>
            </p:cNvPicPr>
            <p:nvPr/>
          </p:nvPicPr>
          <p:blipFill>
            <a:blip r:embed="rId6"/>
            <a:stretch>
              <a:fillRect/>
            </a:stretch>
          </p:blipFill>
          <p:spPr>
            <a:xfrm>
              <a:off x="1674596" y="1970350"/>
              <a:ext cx="216000" cy="216000"/>
            </a:xfrm>
            <a:prstGeom prst="rect">
              <a:avLst/>
            </a:prstGeom>
          </p:spPr>
        </p:pic>
        <p:sp>
          <p:nvSpPr>
            <p:cNvPr id="23" name="Frihandsfigur 22"/>
            <p:cNvSpPr/>
            <p:nvPr/>
          </p:nvSpPr>
          <p:spPr>
            <a:xfrm>
              <a:off x="1007533" y="1230454"/>
              <a:ext cx="1595872" cy="383857"/>
            </a:xfrm>
            <a:custGeom>
              <a:avLst/>
              <a:gdLst>
                <a:gd name="connsiteX0" fmla="*/ 0 w 1597378"/>
                <a:gd name="connsiteY0" fmla="*/ 383857 h 383857"/>
                <a:gd name="connsiteX1" fmla="*/ 8467 w 1597378"/>
                <a:gd name="connsiteY1" fmla="*/ 279435 h 383857"/>
                <a:gd name="connsiteX2" fmla="*/ 36689 w 1597378"/>
                <a:gd name="connsiteY2" fmla="*/ 259679 h 383857"/>
                <a:gd name="connsiteX3" fmla="*/ 166511 w 1597378"/>
                <a:gd name="connsiteY3" fmla="*/ 251213 h 383857"/>
                <a:gd name="connsiteX4" fmla="*/ 276578 w 1597378"/>
                <a:gd name="connsiteY4" fmla="*/ 239924 h 383857"/>
                <a:gd name="connsiteX5" fmla="*/ 358423 w 1597378"/>
                <a:gd name="connsiteY5" fmla="*/ 251213 h 383857"/>
                <a:gd name="connsiteX6" fmla="*/ 400756 w 1597378"/>
                <a:gd name="connsiteY6" fmla="*/ 191946 h 383857"/>
                <a:gd name="connsiteX7" fmla="*/ 431800 w 1597378"/>
                <a:gd name="connsiteY7" fmla="*/ 127035 h 383857"/>
                <a:gd name="connsiteX8" fmla="*/ 493889 w 1597378"/>
                <a:gd name="connsiteY8" fmla="*/ 95990 h 383857"/>
                <a:gd name="connsiteX9" fmla="*/ 592667 w 1597378"/>
                <a:gd name="connsiteY9" fmla="*/ 93168 h 383857"/>
                <a:gd name="connsiteX10" fmla="*/ 702734 w 1597378"/>
                <a:gd name="connsiteY10" fmla="*/ 93168 h 383857"/>
                <a:gd name="connsiteX11" fmla="*/ 759178 w 1597378"/>
                <a:gd name="connsiteY11" fmla="*/ 50835 h 383857"/>
                <a:gd name="connsiteX12" fmla="*/ 877711 w 1597378"/>
                <a:gd name="connsiteY12" fmla="*/ 48013 h 383857"/>
                <a:gd name="connsiteX13" fmla="*/ 948267 w 1597378"/>
                <a:gd name="connsiteY13" fmla="*/ 50835 h 383857"/>
                <a:gd name="connsiteX14" fmla="*/ 999067 w 1597378"/>
                <a:gd name="connsiteY14" fmla="*/ 25435 h 383857"/>
                <a:gd name="connsiteX15" fmla="*/ 1069623 w 1597378"/>
                <a:gd name="connsiteY15" fmla="*/ 35 h 383857"/>
                <a:gd name="connsiteX16" fmla="*/ 1182511 w 1597378"/>
                <a:gd name="connsiteY16" fmla="*/ 31079 h 383857"/>
                <a:gd name="connsiteX17" fmla="*/ 1258711 w 1597378"/>
                <a:gd name="connsiteY17" fmla="*/ 84702 h 383857"/>
                <a:gd name="connsiteX18" fmla="*/ 1343378 w 1597378"/>
                <a:gd name="connsiteY18" fmla="*/ 152435 h 383857"/>
                <a:gd name="connsiteX19" fmla="*/ 1425223 w 1597378"/>
                <a:gd name="connsiteY19" fmla="*/ 217346 h 383857"/>
                <a:gd name="connsiteX20" fmla="*/ 1476023 w 1597378"/>
                <a:gd name="connsiteY20" fmla="*/ 287902 h 383857"/>
                <a:gd name="connsiteX21" fmla="*/ 1538111 w 1597378"/>
                <a:gd name="connsiteY21" fmla="*/ 313302 h 383857"/>
                <a:gd name="connsiteX22" fmla="*/ 1597378 w 1597378"/>
                <a:gd name="connsiteY22" fmla="*/ 321768 h 3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97378" h="383857">
                  <a:moveTo>
                    <a:pt x="0" y="383857"/>
                  </a:moveTo>
                  <a:cubicBezTo>
                    <a:pt x="1176" y="341994"/>
                    <a:pt x="2352" y="300131"/>
                    <a:pt x="8467" y="279435"/>
                  </a:cubicBezTo>
                  <a:cubicBezTo>
                    <a:pt x="14582" y="258739"/>
                    <a:pt x="10348" y="264383"/>
                    <a:pt x="36689" y="259679"/>
                  </a:cubicBezTo>
                  <a:cubicBezTo>
                    <a:pt x="63030" y="254975"/>
                    <a:pt x="126530" y="254505"/>
                    <a:pt x="166511" y="251213"/>
                  </a:cubicBezTo>
                  <a:cubicBezTo>
                    <a:pt x="206492" y="247921"/>
                    <a:pt x="244593" y="239924"/>
                    <a:pt x="276578" y="239924"/>
                  </a:cubicBezTo>
                  <a:cubicBezTo>
                    <a:pt x="308563" y="239924"/>
                    <a:pt x="337727" y="259209"/>
                    <a:pt x="358423" y="251213"/>
                  </a:cubicBezTo>
                  <a:cubicBezTo>
                    <a:pt x="379119" y="243217"/>
                    <a:pt x="388527" y="212642"/>
                    <a:pt x="400756" y="191946"/>
                  </a:cubicBezTo>
                  <a:cubicBezTo>
                    <a:pt x="412985" y="171250"/>
                    <a:pt x="416278" y="143028"/>
                    <a:pt x="431800" y="127035"/>
                  </a:cubicBezTo>
                  <a:cubicBezTo>
                    <a:pt x="447322" y="111042"/>
                    <a:pt x="467078" y="101634"/>
                    <a:pt x="493889" y="95990"/>
                  </a:cubicBezTo>
                  <a:cubicBezTo>
                    <a:pt x="520700" y="90346"/>
                    <a:pt x="557860" y="93638"/>
                    <a:pt x="592667" y="93168"/>
                  </a:cubicBezTo>
                  <a:cubicBezTo>
                    <a:pt x="627474" y="92698"/>
                    <a:pt x="674982" y="100223"/>
                    <a:pt x="702734" y="93168"/>
                  </a:cubicBezTo>
                  <a:cubicBezTo>
                    <a:pt x="730486" y="86113"/>
                    <a:pt x="730015" y="58361"/>
                    <a:pt x="759178" y="50835"/>
                  </a:cubicBezTo>
                  <a:cubicBezTo>
                    <a:pt x="788341" y="43309"/>
                    <a:pt x="846196" y="48013"/>
                    <a:pt x="877711" y="48013"/>
                  </a:cubicBezTo>
                  <a:cubicBezTo>
                    <a:pt x="909226" y="48013"/>
                    <a:pt x="928041" y="54598"/>
                    <a:pt x="948267" y="50835"/>
                  </a:cubicBezTo>
                  <a:cubicBezTo>
                    <a:pt x="968493" y="47072"/>
                    <a:pt x="978841" y="33902"/>
                    <a:pt x="999067" y="25435"/>
                  </a:cubicBezTo>
                  <a:cubicBezTo>
                    <a:pt x="1019293" y="16968"/>
                    <a:pt x="1039049" y="-906"/>
                    <a:pt x="1069623" y="35"/>
                  </a:cubicBezTo>
                  <a:cubicBezTo>
                    <a:pt x="1100197" y="976"/>
                    <a:pt x="1150996" y="16968"/>
                    <a:pt x="1182511" y="31079"/>
                  </a:cubicBezTo>
                  <a:cubicBezTo>
                    <a:pt x="1214026" y="45190"/>
                    <a:pt x="1231900" y="64476"/>
                    <a:pt x="1258711" y="84702"/>
                  </a:cubicBezTo>
                  <a:cubicBezTo>
                    <a:pt x="1285522" y="104928"/>
                    <a:pt x="1343378" y="152435"/>
                    <a:pt x="1343378" y="152435"/>
                  </a:cubicBezTo>
                  <a:cubicBezTo>
                    <a:pt x="1371130" y="174542"/>
                    <a:pt x="1403116" y="194768"/>
                    <a:pt x="1425223" y="217346"/>
                  </a:cubicBezTo>
                  <a:cubicBezTo>
                    <a:pt x="1447330" y="239924"/>
                    <a:pt x="1457208" y="271909"/>
                    <a:pt x="1476023" y="287902"/>
                  </a:cubicBezTo>
                  <a:cubicBezTo>
                    <a:pt x="1494838" y="303895"/>
                    <a:pt x="1517885" y="307658"/>
                    <a:pt x="1538111" y="313302"/>
                  </a:cubicBezTo>
                  <a:cubicBezTo>
                    <a:pt x="1558337" y="318946"/>
                    <a:pt x="1577857" y="320357"/>
                    <a:pt x="1597378" y="321768"/>
                  </a:cubicBezTo>
                </a:path>
              </a:pathLst>
            </a:custGeom>
            <a:noFill/>
            <a:ln w="19050">
              <a:solidFill>
                <a:srgbClr val="7030A0"/>
              </a:solidFill>
              <a:prstDash val="sysDot"/>
              <a:head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ahoma"/>
                <a:ea typeface="+mn-ea"/>
                <a:cs typeface="+mn-cs"/>
              </a:endParaRPr>
            </a:p>
          </p:txBody>
        </p:sp>
        <p:pic>
          <p:nvPicPr>
            <p:cNvPr id="24" name="Bildobjekt 23"/>
            <p:cNvPicPr>
              <a:picLocks noChangeAspect="1"/>
            </p:cNvPicPr>
            <p:nvPr/>
          </p:nvPicPr>
          <p:blipFill>
            <a:blip r:embed="rId7"/>
            <a:stretch>
              <a:fillRect/>
            </a:stretch>
          </p:blipFill>
          <p:spPr>
            <a:xfrm>
              <a:off x="1487701" y="1350034"/>
              <a:ext cx="222928" cy="222928"/>
            </a:xfrm>
            <a:prstGeom prst="rect">
              <a:avLst/>
            </a:prstGeom>
          </p:spPr>
        </p:pic>
        <p:sp>
          <p:nvSpPr>
            <p:cNvPr id="15" name="Frihandsfigur 14"/>
            <p:cNvSpPr/>
            <p:nvPr/>
          </p:nvSpPr>
          <p:spPr>
            <a:xfrm>
              <a:off x="2508909" y="1551766"/>
              <a:ext cx="145391" cy="460478"/>
            </a:xfrm>
            <a:custGeom>
              <a:avLst/>
              <a:gdLst>
                <a:gd name="connsiteX0" fmla="*/ 25447 w 145391"/>
                <a:gd name="connsiteY0" fmla="*/ 460478 h 460478"/>
                <a:gd name="connsiteX1" fmla="*/ 47 w 145391"/>
                <a:gd name="connsiteY1" fmla="*/ 409678 h 460478"/>
                <a:gd name="connsiteX2" fmla="*/ 31091 w 145391"/>
                <a:gd name="connsiteY2" fmla="*/ 330656 h 460478"/>
                <a:gd name="connsiteX3" fmla="*/ 76247 w 145391"/>
                <a:gd name="connsiteY3" fmla="*/ 299612 h 460478"/>
                <a:gd name="connsiteX4" fmla="*/ 132691 w 145391"/>
                <a:gd name="connsiteY4" fmla="*/ 234701 h 460478"/>
                <a:gd name="connsiteX5" fmla="*/ 143980 w 145391"/>
                <a:gd name="connsiteY5" fmla="*/ 206478 h 460478"/>
                <a:gd name="connsiteX6" fmla="*/ 143980 w 145391"/>
                <a:gd name="connsiteY6" fmla="*/ 178256 h 460478"/>
                <a:gd name="connsiteX7" fmla="*/ 132691 w 145391"/>
                <a:gd name="connsiteY7" fmla="*/ 141567 h 460478"/>
                <a:gd name="connsiteX8" fmla="*/ 132691 w 145391"/>
                <a:gd name="connsiteY8" fmla="*/ 110523 h 460478"/>
                <a:gd name="connsiteX9" fmla="*/ 110113 w 145391"/>
                <a:gd name="connsiteY9" fmla="*/ 90767 h 460478"/>
                <a:gd name="connsiteX10" fmla="*/ 101647 w 145391"/>
                <a:gd name="connsiteY10" fmla="*/ 42790 h 460478"/>
                <a:gd name="connsiteX11" fmla="*/ 93180 w 145391"/>
                <a:gd name="connsiteY11" fmla="*/ 11745 h 460478"/>
                <a:gd name="connsiteX12" fmla="*/ 96002 w 145391"/>
                <a:gd name="connsiteY12" fmla="*/ 456 h 460478"/>
                <a:gd name="connsiteX13" fmla="*/ 96002 w 145391"/>
                <a:gd name="connsiteY13" fmla="*/ 3278 h 46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5391" h="460478">
                  <a:moveTo>
                    <a:pt x="25447" y="460478"/>
                  </a:moveTo>
                  <a:cubicBezTo>
                    <a:pt x="12276" y="445896"/>
                    <a:pt x="-894" y="431315"/>
                    <a:pt x="47" y="409678"/>
                  </a:cubicBezTo>
                  <a:cubicBezTo>
                    <a:pt x="988" y="388041"/>
                    <a:pt x="18391" y="349000"/>
                    <a:pt x="31091" y="330656"/>
                  </a:cubicBezTo>
                  <a:cubicBezTo>
                    <a:pt x="43791" y="312312"/>
                    <a:pt x="59314" y="315604"/>
                    <a:pt x="76247" y="299612"/>
                  </a:cubicBezTo>
                  <a:cubicBezTo>
                    <a:pt x="93180" y="283619"/>
                    <a:pt x="121402" y="250223"/>
                    <a:pt x="132691" y="234701"/>
                  </a:cubicBezTo>
                  <a:cubicBezTo>
                    <a:pt x="143980" y="219179"/>
                    <a:pt x="142099" y="215885"/>
                    <a:pt x="143980" y="206478"/>
                  </a:cubicBezTo>
                  <a:cubicBezTo>
                    <a:pt x="145861" y="197071"/>
                    <a:pt x="145862" y="189074"/>
                    <a:pt x="143980" y="178256"/>
                  </a:cubicBezTo>
                  <a:cubicBezTo>
                    <a:pt x="142099" y="167437"/>
                    <a:pt x="134573" y="152856"/>
                    <a:pt x="132691" y="141567"/>
                  </a:cubicBezTo>
                  <a:cubicBezTo>
                    <a:pt x="130810" y="130278"/>
                    <a:pt x="136454" y="118990"/>
                    <a:pt x="132691" y="110523"/>
                  </a:cubicBezTo>
                  <a:cubicBezTo>
                    <a:pt x="128928" y="102056"/>
                    <a:pt x="115287" y="102056"/>
                    <a:pt x="110113" y="90767"/>
                  </a:cubicBezTo>
                  <a:cubicBezTo>
                    <a:pt x="104939" y="79478"/>
                    <a:pt x="104469" y="55960"/>
                    <a:pt x="101647" y="42790"/>
                  </a:cubicBezTo>
                  <a:cubicBezTo>
                    <a:pt x="98825" y="29620"/>
                    <a:pt x="93180" y="11745"/>
                    <a:pt x="93180" y="11745"/>
                  </a:cubicBezTo>
                  <a:cubicBezTo>
                    <a:pt x="92239" y="4689"/>
                    <a:pt x="96002" y="456"/>
                    <a:pt x="96002" y="456"/>
                  </a:cubicBezTo>
                  <a:cubicBezTo>
                    <a:pt x="96472" y="-955"/>
                    <a:pt x="96237" y="1161"/>
                    <a:pt x="96002" y="3278"/>
                  </a:cubicBezTo>
                </a:path>
              </a:pathLst>
            </a:custGeom>
            <a:noFill/>
            <a:ln w="19050">
              <a:solidFill>
                <a:srgbClr val="007864"/>
              </a:solidFill>
              <a:prstDash val="sysDot"/>
              <a:headEnd type="none"/>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ahoma"/>
                <a:ea typeface="+mn-ea"/>
                <a:cs typeface="+mn-cs"/>
              </a:endParaRPr>
            </a:p>
          </p:txBody>
        </p:sp>
        <p:sp>
          <p:nvSpPr>
            <p:cNvPr id="14" name="Frihandsfigur 13"/>
            <p:cNvSpPr/>
            <p:nvPr/>
          </p:nvSpPr>
          <p:spPr>
            <a:xfrm>
              <a:off x="2531533" y="2012244"/>
              <a:ext cx="194734" cy="1357489"/>
            </a:xfrm>
            <a:custGeom>
              <a:avLst/>
              <a:gdLst>
                <a:gd name="connsiteX0" fmla="*/ 194734 w 194734"/>
                <a:gd name="connsiteY0" fmla="*/ 1357489 h 1357489"/>
                <a:gd name="connsiteX1" fmla="*/ 149578 w 194734"/>
                <a:gd name="connsiteY1" fmla="*/ 1281289 h 1357489"/>
                <a:gd name="connsiteX2" fmla="*/ 110067 w 194734"/>
                <a:gd name="connsiteY2" fmla="*/ 1193800 h 1357489"/>
                <a:gd name="connsiteX3" fmla="*/ 93134 w 194734"/>
                <a:gd name="connsiteY3" fmla="*/ 1044223 h 1357489"/>
                <a:gd name="connsiteX4" fmla="*/ 0 w 194734"/>
                <a:gd name="connsiteY4" fmla="*/ 0 h 1357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734" h="1357489">
                  <a:moveTo>
                    <a:pt x="194734" y="1357489"/>
                  </a:moveTo>
                  <a:cubicBezTo>
                    <a:pt x="179211" y="1333029"/>
                    <a:pt x="163689" y="1308570"/>
                    <a:pt x="149578" y="1281289"/>
                  </a:cubicBezTo>
                  <a:cubicBezTo>
                    <a:pt x="135467" y="1254008"/>
                    <a:pt x="119474" y="1233311"/>
                    <a:pt x="110067" y="1193800"/>
                  </a:cubicBezTo>
                  <a:cubicBezTo>
                    <a:pt x="100660" y="1154289"/>
                    <a:pt x="111478" y="1243190"/>
                    <a:pt x="93134" y="1044223"/>
                  </a:cubicBezTo>
                  <a:cubicBezTo>
                    <a:pt x="74790" y="845256"/>
                    <a:pt x="37395" y="422628"/>
                    <a:pt x="0" y="0"/>
                  </a:cubicBezTo>
                </a:path>
              </a:pathLst>
            </a:custGeom>
            <a:noFill/>
            <a:ln w="19050" cap="sq">
              <a:solidFill>
                <a:srgbClr val="007864"/>
              </a:solidFill>
              <a:prstDash val="sysDot"/>
              <a:headEnd type="ova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Tahoma"/>
                <a:ea typeface="+mn-ea"/>
                <a:cs typeface="+mn-cs"/>
              </a:endParaRPr>
            </a:p>
          </p:txBody>
        </p:sp>
      </p:grpSp>
      <p:pic>
        <p:nvPicPr>
          <p:cNvPr id="25" name="Bildobjekt 24"/>
          <p:cNvPicPr>
            <a:picLocks noChangeAspect="1"/>
          </p:cNvPicPr>
          <p:nvPr/>
        </p:nvPicPr>
        <p:blipFill rotWithShape="1">
          <a:blip r:embed="rId4"/>
          <a:srcRect t="11365" b="9080"/>
          <a:stretch/>
        </p:blipFill>
        <p:spPr>
          <a:xfrm>
            <a:off x="5078136" y="1401474"/>
            <a:ext cx="633600" cy="504056"/>
          </a:xfrm>
          <a:prstGeom prst="rect">
            <a:avLst/>
          </a:prstGeom>
        </p:spPr>
      </p:pic>
      <p:pic>
        <p:nvPicPr>
          <p:cNvPr id="26" name="Bildobjekt 25"/>
          <p:cNvPicPr>
            <a:picLocks noChangeAspect="1"/>
          </p:cNvPicPr>
          <p:nvPr/>
        </p:nvPicPr>
        <p:blipFill>
          <a:blip r:embed="rId5"/>
          <a:stretch>
            <a:fillRect/>
          </a:stretch>
        </p:blipFill>
        <p:spPr>
          <a:xfrm>
            <a:off x="5726208" y="1336702"/>
            <a:ext cx="633600" cy="633600"/>
          </a:xfrm>
          <a:prstGeom prst="rect">
            <a:avLst/>
          </a:prstGeom>
        </p:spPr>
      </p:pic>
      <p:pic>
        <p:nvPicPr>
          <p:cNvPr id="28" name="Bildobjekt 27"/>
          <p:cNvPicPr>
            <a:picLocks noChangeAspect="1"/>
          </p:cNvPicPr>
          <p:nvPr/>
        </p:nvPicPr>
        <p:blipFill>
          <a:blip r:embed="rId6"/>
          <a:stretch>
            <a:fillRect/>
          </a:stretch>
        </p:blipFill>
        <p:spPr>
          <a:xfrm>
            <a:off x="5078136" y="2223114"/>
            <a:ext cx="633600" cy="633600"/>
          </a:xfrm>
          <a:prstGeom prst="rect">
            <a:avLst/>
          </a:prstGeom>
        </p:spPr>
      </p:pic>
      <p:pic>
        <p:nvPicPr>
          <p:cNvPr id="29" name="Bildobjekt 28"/>
          <p:cNvPicPr>
            <a:picLocks noChangeAspect="1"/>
          </p:cNvPicPr>
          <p:nvPr/>
        </p:nvPicPr>
        <p:blipFill>
          <a:blip r:embed="rId7"/>
          <a:stretch>
            <a:fillRect/>
          </a:stretch>
        </p:blipFill>
        <p:spPr>
          <a:xfrm>
            <a:off x="5078136" y="3087643"/>
            <a:ext cx="633600" cy="633600"/>
          </a:xfrm>
          <a:prstGeom prst="rect">
            <a:avLst/>
          </a:prstGeom>
        </p:spPr>
      </p:pic>
      <p:pic>
        <p:nvPicPr>
          <p:cNvPr id="30" name="Bildobjekt 29"/>
          <p:cNvPicPr>
            <a:picLocks noChangeAspect="1"/>
          </p:cNvPicPr>
          <p:nvPr/>
        </p:nvPicPr>
        <p:blipFill>
          <a:blip r:embed="rId5"/>
          <a:stretch>
            <a:fillRect/>
          </a:stretch>
        </p:blipFill>
        <p:spPr>
          <a:xfrm>
            <a:off x="5044324" y="3952172"/>
            <a:ext cx="633600" cy="633600"/>
          </a:xfrm>
          <a:prstGeom prst="rect">
            <a:avLst/>
          </a:prstGeom>
        </p:spPr>
      </p:pic>
      <p:sp>
        <p:nvSpPr>
          <p:cNvPr id="31" name="Platshållare för innehåll 4"/>
          <p:cNvSpPr>
            <a:spLocks noGrp="1"/>
          </p:cNvSpPr>
          <p:nvPr>
            <p:ph sz="half" idx="1"/>
          </p:nvPr>
        </p:nvSpPr>
        <p:spPr>
          <a:xfrm>
            <a:off x="6766063" y="1337670"/>
            <a:ext cx="1657386" cy="626297"/>
          </a:xfrm>
        </p:spPr>
        <p:txBody>
          <a:bodyPr anchor="ctr"/>
          <a:lstStyle/>
          <a:p>
            <a:r>
              <a:rPr lang="sv-SE" sz="1000" b="1" dirty="0">
                <a:solidFill>
                  <a:srgbClr val="000000"/>
                </a:solidFill>
              </a:rPr>
              <a:t>Total kostnad: </a:t>
            </a:r>
            <a:r>
              <a:rPr lang="sv-SE" sz="1000" dirty="0">
                <a:solidFill>
                  <a:srgbClr val="000000"/>
                </a:solidFill>
              </a:rPr>
              <a:t>3920 kr</a:t>
            </a:r>
          </a:p>
          <a:p>
            <a:r>
              <a:rPr lang="sv-SE" sz="1000" b="1" dirty="0">
                <a:solidFill>
                  <a:srgbClr val="000000"/>
                </a:solidFill>
              </a:rPr>
              <a:t>Total tid: </a:t>
            </a:r>
            <a:r>
              <a:rPr lang="sv-SE" sz="1000" dirty="0">
                <a:solidFill>
                  <a:srgbClr val="000000"/>
                </a:solidFill>
              </a:rPr>
              <a:t>8 timmar </a:t>
            </a:r>
          </a:p>
        </p:txBody>
      </p:sp>
      <p:sp>
        <p:nvSpPr>
          <p:cNvPr id="32" name="Platshållare för innehåll 4"/>
          <p:cNvSpPr txBox="1">
            <a:spLocks/>
          </p:cNvSpPr>
          <p:nvPr/>
        </p:nvSpPr>
        <p:spPr>
          <a:xfrm>
            <a:off x="6767737" y="2211640"/>
            <a:ext cx="1657386" cy="626297"/>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Total kostnad: </a:t>
            </a:r>
            <a:r>
              <a:rPr kumimoji="0" lang="sv-SE" sz="1000" b="0" i="0" u="none" strike="noStrike" kern="1200" cap="none" spc="0" normalizeH="0" baseline="0" noProof="0" dirty="0">
                <a:ln>
                  <a:noFill/>
                </a:ln>
                <a:solidFill>
                  <a:srgbClr val="000000"/>
                </a:solidFill>
                <a:effectLst/>
                <a:uLnTx/>
                <a:uFillTx/>
                <a:latin typeface="Tahoma"/>
                <a:ea typeface="+mn-ea"/>
                <a:cs typeface="+mn-cs"/>
              </a:rPr>
              <a:t>1646 </a:t>
            </a:r>
            <a:r>
              <a:rPr lang="sv-SE" sz="1000" dirty="0">
                <a:solidFill>
                  <a:srgbClr val="000000"/>
                </a:solidFill>
                <a:latin typeface="Tahoma"/>
              </a:rPr>
              <a:t>kr</a:t>
            </a:r>
            <a:endParaRPr kumimoji="0" lang="sv-SE" sz="10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Total tid: </a:t>
            </a:r>
            <a:r>
              <a:rPr kumimoji="0" lang="sv-SE" sz="1000" b="0" i="0" u="none" strike="noStrike" kern="1200" cap="none" spc="0" normalizeH="0" baseline="0" noProof="0" dirty="0">
                <a:ln>
                  <a:noFill/>
                </a:ln>
                <a:solidFill>
                  <a:srgbClr val="000000"/>
                </a:solidFill>
                <a:effectLst/>
                <a:uLnTx/>
                <a:uFillTx/>
                <a:latin typeface="Tahoma"/>
                <a:ea typeface="+mn-ea"/>
                <a:cs typeface="+mn-cs"/>
              </a:rPr>
              <a:t>5 timmar 20 min</a:t>
            </a:r>
          </a:p>
        </p:txBody>
      </p:sp>
      <p:sp>
        <p:nvSpPr>
          <p:cNvPr id="33" name="Platshållare för innehåll 4"/>
          <p:cNvSpPr txBox="1">
            <a:spLocks/>
          </p:cNvSpPr>
          <p:nvPr/>
        </p:nvSpPr>
        <p:spPr>
          <a:xfrm>
            <a:off x="6766063" y="3083731"/>
            <a:ext cx="1657386" cy="626297"/>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Total kostnad: </a:t>
            </a:r>
            <a:r>
              <a:rPr kumimoji="0" lang="sv-SE" sz="1000" b="0" i="0" u="none" strike="noStrike" kern="1200" cap="none" spc="0" normalizeH="0" baseline="0" noProof="0" dirty="0">
                <a:ln>
                  <a:noFill/>
                </a:ln>
                <a:solidFill>
                  <a:srgbClr val="000000"/>
                </a:solidFill>
                <a:effectLst/>
                <a:uLnTx/>
                <a:uFillTx/>
                <a:latin typeface="Tahoma"/>
                <a:ea typeface="+mn-ea"/>
                <a:cs typeface="+mn-cs"/>
              </a:rPr>
              <a:t>2160 </a:t>
            </a:r>
            <a:r>
              <a:rPr lang="sv-SE" sz="1000" dirty="0">
                <a:solidFill>
                  <a:srgbClr val="000000"/>
                </a:solidFill>
                <a:latin typeface="Tahoma"/>
              </a:rPr>
              <a:t>kr</a:t>
            </a:r>
            <a:endParaRPr kumimoji="0" lang="sv-SE" sz="10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Total tid: </a:t>
            </a:r>
            <a:r>
              <a:rPr kumimoji="0" lang="sv-SE" sz="1000" b="0" i="0" u="none" strike="noStrike" kern="1200" cap="none" spc="0" normalizeH="0" baseline="0" noProof="0" dirty="0">
                <a:ln>
                  <a:noFill/>
                </a:ln>
                <a:solidFill>
                  <a:srgbClr val="000000"/>
                </a:solidFill>
                <a:effectLst/>
                <a:uLnTx/>
                <a:uFillTx/>
                <a:latin typeface="Tahoma"/>
                <a:ea typeface="+mn-ea"/>
                <a:cs typeface="+mn-cs"/>
              </a:rPr>
              <a:t>3 timmar 54 min</a:t>
            </a:r>
          </a:p>
        </p:txBody>
      </p:sp>
      <p:sp>
        <p:nvSpPr>
          <p:cNvPr id="34" name="Platshållare för innehåll 4"/>
          <p:cNvSpPr txBox="1">
            <a:spLocks/>
          </p:cNvSpPr>
          <p:nvPr/>
        </p:nvSpPr>
        <p:spPr>
          <a:xfrm>
            <a:off x="6767737" y="3955823"/>
            <a:ext cx="1657386" cy="626297"/>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Total kostnad: </a:t>
            </a:r>
            <a:r>
              <a:rPr kumimoji="0" lang="sv-SE" sz="1000" b="0" i="0" u="none" strike="noStrike" kern="1200" cap="none" spc="0" normalizeH="0" baseline="0" noProof="0" dirty="0">
                <a:ln>
                  <a:noFill/>
                </a:ln>
                <a:solidFill>
                  <a:srgbClr val="000000"/>
                </a:solidFill>
                <a:effectLst/>
                <a:uLnTx/>
                <a:uFillTx/>
                <a:latin typeface="Tahoma"/>
                <a:ea typeface="+mn-ea"/>
                <a:cs typeface="+mn-cs"/>
              </a:rPr>
              <a:t>1030 </a:t>
            </a:r>
            <a:r>
              <a:rPr lang="sv-SE" sz="1000" dirty="0">
                <a:solidFill>
                  <a:srgbClr val="000000"/>
                </a:solidFill>
                <a:latin typeface="Tahoma"/>
              </a:rPr>
              <a:t>kr</a:t>
            </a:r>
            <a:endParaRPr kumimoji="0" lang="sv-SE" sz="1000" b="0" i="0" u="none" strike="noStrike" kern="1200" cap="none" spc="0" normalizeH="0" baseline="0" noProof="0" dirty="0">
              <a:ln>
                <a:noFill/>
              </a:ln>
              <a:solidFill>
                <a:srgbClr val="000000"/>
              </a:solidFill>
              <a:effectLst/>
              <a:uLnTx/>
              <a:uFillTx/>
              <a:latin typeface="Tahoma"/>
              <a:ea typeface="+mn-ea"/>
              <a:cs typeface="+mn-cs"/>
            </a:endParaRPr>
          </a:p>
          <a:p>
            <a:pPr marL="0" marR="0" lvl="0" indent="0" algn="l" defTabSz="468000" rtl="0" eaLnBrk="1" fontAlgn="auto" latinLnBrk="0" hangingPunct="1">
              <a:lnSpc>
                <a:spcPct val="100000"/>
              </a:lnSpc>
              <a:spcBef>
                <a:spcPct val="20000"/>
              </a:spcBef>
              <a:spcAft>
                <a:spcPts val="0"/>
              </a:spcAft>
              <a:buClrTx/>
              <a:buSzTx/>
              <a:buFont typeface="Arial" panose="020B0604020202020204" pitchFamily="34" charset="0"/>
              <a:buNone/>
              <a:tabLst>
                <a:tab pos="288000" algn="l"/>
              </a:tabLst>
              <a:defRPr/>
            </a:pPr>
            <a:r>
              <a:rPr kumimoji="0" lang="sv-SE" sz="1000" b="1" i="0" u="none" strike="noStrike" kern="1200" cap="none" spc="0" normalizeH="0" baseline="0" noProof="0" dirty="0">
                <a:ln>
                  <a:noFill/>
                </a:ln>
                <a:solidFill>
                  <a:srgbClr val="000000"/>
                </a:solidFill>
                <a:effectLst/>
                <a:uLnTx/>
                <a:uFillTx/>
                <a:latin typeface="Tahoma"/>
                <a:ea typeface="+mn-ea"/>
                <a:cs typeface="+mn-cs"/>
              </a:rPr>
              <a:t>Total tid: </a:t>
            </a:r>
            <a:r>
              <a:rPr kumimoji="0" lang="sv-SE" sz="1000" b="0" i="0" u="none" strike="noStrike" kern="1200" cap="none" spc="0" normalizeH="0" baseline="0" noProof="0" dirty="0">
                <a:ln>
                  <a:noFill/>
                </a:ln>
                <a:solidFill>
                  <a:srgbClr val="000000"/>
                </a:solidFill>
                <a:effectLst/>
                <a:uLnTx/>
                <a:uFillTx/>
                <a:latin typeface="Tahoma"/>
                <a:ea typeface="+mn-ea"/>
                <a:cs typeface="+mn-cs"/>
              </a:rPr>
              <a:t>5 timmar 8 min</a:t>
            </a:r>
          </a:p>
        </p:txBody>
      </p:sp>
      <p:sp>
        <p:nvSpPr>
          <p:cNvPr id="2" name="Platshållare för innehåll 4">
            <a:extLst>
              <a:ext uri="{FF2B5EF4-FFF2-40B4-BE49-F238E27FC236}">
                <a16:creationId xmlns:a16="http://schemas.microsoft.com/office/drawing/2014/main" id="{EC3B126E-2B33-A184-7169-3CCD36F7E670}"/>
              </a:ext>
            </a:extLst>
          </p:cNvPr>
          <p:cNvSpPr txBox="1">
            <a:spLocks/>
          </p:cNvSpPr>
          <p:nvPr/>
        </p:nvSpPr>
        <p:spPr>
          <a:xfrm>
            <a:off x="5097087" y="322012"/>
            <a:ext cx="3744756" cy="626297"/>
          </a:xfrm>
          <a:prstGeom prst="rect">
            <a:avLst/>
          </a:prstGeom>
        </p:spPr>
        <p:txBody>
          <a:bodyPr lIns="0" tIns="0" rIns="0" bIns="0" anchor="ctr"/>
          <a:lstStyle>
            <a:lvl1pPr marL="0" indent="0" algn="l" defTabSz="468000" rtl="0" eaLnBrk="1" latinLnBrk="0" hangingPunct="1">
              <a:spcBef>
                <a:spcPct val="20000"/>
              </a:spcBef>
              <a:buFont typeface="Arial" panose="020B0604020202020204" pitchFamily="34" charset="0"/>
              <a:buNone/>
              <a:tabLst>
                <a:tab pos="288000" algn="l"/>
              </a:tabLst>
              <a:defRPr sz="25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sv-SE" sz="1800" b="1" dirty="0">
                <a:solidFill>
                  <a:srgbClr val="000000"/>
                </a:solidFill>
              </a:rPr>
              <a:t>Vad kostar en tur- och returresa för respektive färdslag?</a:t>
            </a:r>
            <a:endParaRPr lang="sv-SE" sz="1800" dirty="0">
              <a:solidFill>
                <a:srgbClr val="000000"/>
              </a:solidFill>
            </a:endParaRPr>
          </a:p>
        </p:txBody>
      </p:sp>
    </p:spTree>
    <p:extLst>
      <p:ext uri="{BB962C8B-B14F-4D97-AF65-F5344CB8AC3E}">
        <p14:creationId xmlns:p14="http://schemas.microsoft.com/office/powerpoint/2010/main" val="3072813974"/>
      </p:ext>
    </p:extLst>
  </p:cSld>
  <p:clrMapOvr>
    <a:masterClrMapping/>
  </p:clrMapOvr>
</p:sld>
</file>

<file path=ppt/theme/theme1.xml><?xml version="1.0" encoding="utf-8"?>
<a:theme xmlns:a="http://schemas.openxmlformats.org/drawingml/2006/main" name="1_rg_mall_liggande_16x9">
  <a:themeElements>
    <a:clrScheme name="Region Gotland 3">
      <a:dk1>
        <a:srgbClr val="7F7F7F"/>
      </a:dk1>
      <a:lt1>
        <a:srgbClr val="FFFFFF"/>
      </a:lt1>
      <a:dk2>
        <a:srgbClr val="464646"/>
      </a:dk2>
      <a:lt2>
        <a:srgbClr val="DCDCDC"/>
      </a:lt2>
      <a:accent1>
        <a:srgbClr val="FFB81C"/>
      </a:accent1>
      <a:accent2>
        <a:srgbClr val="00B140"/>
      </a:accent2>
      <a:accent3>
        <a:srgbClr val="004B87"/>
      </a:accent3>
      <a:accent4>
        <a:srgbClr val="FF671F"/>
      </a:accent4>
      <a:accent5>
        <a:srgbClr val="830065"/>
      </a:accent5>
      <a:accent6>
        <a:srgbClr val="007864"/>
      </a:accent6>
      <a:hlink>
        <a:srgbClr val="0074A5"/>
      </a:hlink>
      <a:folHlink>
        <a:srgbClr val="830065"/>
      </a:folHlink>
    </a:clrScheme>
    <a:fontScheme name="RegionGotlandPP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0" tIns="0" rIns="0" bIns="0" rtlCol="0" anchor="b" anchorCtr="0">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1050" b="0" i="0" u="none" strike="noStrike" kern="1200" cap="none" spc="0" normalizeH="0" baseline="0" noProof="0" dirty="0" smtClean="0">
            <a:ln>
              <a:noFill/>
            </a:ln>
            <a:solidFill>
              <a:schemeClr val="tx1"/>
            </a:solidFill>
            <a:effectLst/>
            <a:uLnTx/>
            <a:uFillTx/>
            <a:latin typeface="+mj-lt"/>
            <a:ea typeface="+mj-ea"/>
            <a:cs typeface="+mj-cs"/>
          </a:defRPr>
        </a:defPPr>
      </a:lstStyle>
    </a:txDef>
  </a:objectDefaults>
  <a:extraClrSchemeLst/>
  <a:extLst>
    <a:ext uri="{05A4C25C-085E-4340-85A3-A5531E510DB2}">
      <thm15:themeFamily xmlns:thm15="http://schemas.microsoft.com/office/thememl/2012/main" name="rg_16_9_mall.potx" id="{733B2906-8E0B-4CB3-982B-8CF154332CFF}" vid="{16E12DA8-0131-4FA9-B86D-EFD132206FA7}"/>
    </a:ext>
  </a:extLst>
</a:theme>
</file>

<file path=ppt/theme/theme2.xml><?xml version="1.0" encoding="utf-8"?>
<a:theme xmlns:a="http://schemas.openxmlformats.org/drawingml/2006/main" name="3_rg_mall_liggande_16x9">
  <a:themeElements>
    <a:clrScheme name="RG Region Gotland">
      <a:dk1>
        <a:srgbClr val="7F7F7F"/>
      </a:dk1>
      <a:lt1>
        <a:srgbClr val="FFFFFF"/>
      </a:lt1>
      <a:dk2>
        <a:srgbClr val="464646"/>
      </a:dk2>
      <a:lt2>
        <a:srgbClr val="DCDCDC"/>
      </a:lt2>
      <a:accent1>
        <a:srgbClr val="067265"/>
      </a:accent1>
      <a:accent2>
        <a:srgbClr val="004B87"/>
      </a:accent2>
      <a:accent3>
        <a:srgbClr val="830065"/>
      </a:accent3>
      <a:accent4>
        <a:srgbClr val="FF671F"/>
      </a:accent4>
      <a:accent5>
        <a:srgbClr val="DC071B"/>
      </a:accent5>
      <a:accent6>
        <a:srgbClr val="06AC39"/>
      </a:accent6>
      <a:hlink>
        <a:srgbClr val="0074A5"/>
      </a:hlink>
      <a:folHlink>
        <a:srgbClr val="9B293C"/>
      </a:folHlink>
    </a:clrScheme>
    <a:fontScheme name="RegionGotlandPP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0" tIns="0" rIns="0" bIns="0" rtlCol="0" anchor="b" anchorCtr="0">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1050" b="0" i="0" u="none" strike="noStrike" kern="1200" cap="none" spc="0" normalizeH="0" baseline="0" noProof="0" dirty="0" smtClean="0">
            <a:ln>
              <a:noFill/>
            </a:ln>
            <a:solidFill>
              <a:schemeClr val="tx1"/>
            </a:solidFill>
            <a:effectLst/>
            <a:uLnTx/>
            <a:uFillTx/>
            <a:latin typeface="+mj-lt"/>
            <a:ea typeface="+mj-ea"/>
            <a:cs typeface="+mj-cs"/>
          </a:defRPr>
        </a:defPPr>
      </a:lstStyle>
    </a:txDef>
  </a:objectDefaults>
  <a:extraClrSchemeLst/>
  <a:extLst>
    <a:ext uri="{05A4C25C-085E-4340-85A3-A5531E510DB2}">
      <thm15:themeFamily xmlns:thm15="http://schemas.microsoft.com/office/thememl/2012/main" name="rg_16_9_mall.potx" id="{6F9D538C-AB3D-41E5-A73D-C8CEC461DB38}" vid="{1FAC2638-3981-48D1-AFF5-A1CE5D04DB76}"/>
    </a:ext>
  </a:extLst>
</a:theme>
</file>

<file path=ppt/theme/theme3.xml><?xml version="1.0" encoding="utf-8"?>
<a:theme xmlns:a="http://schemas.openxmlformats.org/drawingml/2006/main" name="rg_mall_liggande_16x9">
  <a:themeElements>
    <a:clrScheme name="RG Region Gotland">
      <a:dk1>
        <a:srgbClr val="7F7F7F"/>
      </a:dk1>
      <a:lt1>
        <a:srgbClr val="FFFFFF"/>
      </a:lt1>
      <a:dk2>
        <a:srgbClr val="464646"/>
      </a:dk2>
      <a:lt2>
        <a:srgbClr val="DCDCDC"/>
      </a:lt2>
      <a:accent1>
        <a:srgbClr val="067265"/>
      </a:accent1>
      <a:accent2>
        <a:srgbClr val="004B87"/>
      </a:accent2>
      <a:accent3>
        <a:srgbClr val="830065"/>
      </a:accent3>
      <a:accent4>
        <a:srgbClr val="FF671F"/>
      </a:accent4>
      <a:accent5>
        <a:srgbClr val="DC071B"/>
      </a:accent5>
      <a:accent6>
        <a:srgbClr val="06AC39"/>
      </a:accent6>
      <a:hlink>
        <a:srgbClr val="0074A5"/>
      </a:hlink>
      <a:folHlink>
        <a:srgbClr val="9B293C"/>
      </a:folHlink>
    </a:clrScheme>
    <a:fontScheme name="RegionGotlandPP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0" tIns="0" rIns="0" bIns="0" rtlCol="0" anchor="b" anchorCtr="0">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1050" b="0" i="0" u="none" strike="noStrike" kern="1200" cap="none" spc="0" normalizeH="0" baseline="0" noProof="0" dirty="0" smtClean="0">
            <a:ln>
              <a:noFill/>
            </a:ln>
            <a:solidFill>
              <a:schemeClr val="tx1"/>
            </a:solidFill>
            <a:effectLst/>
            <a:uLnTx/>
            <a:uFillTx/>
            <a:latin typeface="+mj-lt"/>
            <a:ea typeface="+mj-ea"/>
            <a:cs typeface="+mj-cs"/>
          </a:defRPr>
        </a:defPPr>
      </a:lstStyle>
    </a:txDef>
  </a:objectDefaults>
  <a:extraClrSchemeLst/>
  <a:extLst>
    <a:ext uri="{05A4C25C-085E-4340-85A3-A5531E510DB2}">
      <thm15:themeFamily xmlns:thm15="http://schemas.microsoft.com/office/thememl/2012/main" name="rg_16_9_mall.potx" id="{6F9D538C-AB3D-41E5-A73D-C8CEC461DB38}" vid="{1FAC2638-3981-48D1-AFF5-A1CE5D04DB76}"/>
    </a:ext>
  </a:extLst>
</a:theme>
</file>

<file path=ppt/theme/theme4.xml><?xml version="1.0" encoding="utf-8"?>
<a:theme xmlns:a="http://schemas.openxmlformats.org/drawingml/2006/main" name="2_rg_mall_liggande_16x9">
  <a:themeElements>
    <a:clrScheme name="Region Gotland 3">
      <a:dk1>
        <a:srgbClr val="7F7F7F"/>
      </a:dk1>
      <a:lt1>
        <a:srgbClr val="FFFFFF"/>
      </a:lt1>
      <a:dk2>
        <a:srgbClr val="464646"/>
      </a:dk2>
      <a:lt2>
        <a:srgbClr val="DCDCDC"/>
      </a:lt2>
      <a:accent1>
        <a:srgbClr val="FFB81C"/>
      </a:accent1>
      <a:accent2>
        <a:srgbClr val="00B140"/>
      </a:accent2>
      <a:accent3>
        <a:srgbClr val="004B87"/>
      </a:accent3>
      <a:accent4>
        <a:srgbClr val="FF671F"/>
      </a:accent4>
      <a:accent5>
        <a:srgbClr val="830065"/>
      </a:accent5>
      <a:accent6>
        <a:srgbClr val="007864"/>
      </a:accent6>
      <a:hlink>
        <a:srgbClr val="0074A5"/>
      </a:hlink>
      <a:folHlink>
        <a:srgbClr val="830065"/>
      </a:folHlink>
    </a:clrScheme>
    <a:fontScheme name="RegionGotlandPP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0" tIns="0" rIns="0" bIns="0" rtlCol="0" anchor="b" anchorCtr="0">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1050" b="0" i="0" u="none" strike="noStrike" kern="1200" cap="none" spc="0" normalizeH="0" baseline="0" noProof="0" dirty="0" smtClean="0">
            <a:ln>
              <a:noFill/>
            </a:ln>
            <a:solidFill>
              <a:schemeClr val="tx1"/>
            </a:solidFill>
            <a:effectLst/>
            <a:uLnTx/>
            <a:uFillTx/>
            <a:latin typeface="+mj-lt"/>
            <a:ea typeface="+mj-ea"/>
            <a:cs typeface="+mj-cs"/>
          </a:defRPr>
        </a:defPPr>
      </a:lstStyle>
    </a:txDef>
  </a:objectDefaults>
  <a:extraClrSchemeLst/>
  <a:extLst>
    <a:ext uri="{05A4C25C-085E-4340-85A3-A5531E510DB2}">
      <thm15:themeFamily xmlns:thm15="http://schemas.microsoft.com/office/thememl/2012/main" name="rg_16_9_mall.potx" id="{0A175B75-DBE5-4037-82CC-89C06192894D}" vid="{A8310029-11F2-4B6E-ACD0-45DC055C24FF}"/>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rg_16_9_mall</Template>
  <TotalTime>4042</TotalTime>
  <Words>4604</Words>
  <Application>Microsoft Office PowerPoint</Application>
  <PresentationFormat>Bildspel på skärmen (16:9)</PresentationFormat>
  <Paragraphs>337</Paragraphs>
  <Slides>18</Slides>
  <Notes>18</Notes>
  <HiddenSlides>0</HiddenSlides>
  <MMClips>0</MMClips>
  <ScaleCrop>false</ScaleCrop>
  <HeadingPairs>
    <vt:vector size="4" baseType="variant">
      <vt:variant>
        <vt:lpstr>Tema</vt:lpstr>
      </vt:variant>
      <vt:variant>
        <vt:i4>4</vt:i4>
      </vt:variant>
      <vt:variant>
        <vt:lpstr>Bildrubriker</vt:lpstr>
      </vt:variant>
      <vt:variant>
        <vt:i4>18</vt:i4>
      </vt:variant>
    </vt:vector>
  </HeadingPairs>
  <TitlesOfParts>
    <vt:vector size="22" baseType="lpstr">
      <vt:lpstr>1_rg_mall_liggande_16x9</vt:lpstr>
      <vt:lpstr>3_rg_mall_liggande_16x9</vt:lpstr>
      <vt:lpstr>rg_mall_liggande_16x9</vt:lpstr>
      <vt:lpstr>2_rg_mall_liggande_16x9</vt:lpstr>
      <vt:lpstr>Prisstatistik Gotlandstrafiken</vt:lpstr>
      <vt:lpstr>PowerPoint-presentation</vt:lpstr>
      <vt:lpstr>Prisutveckling olika färdmedel 2017–2024, Snittpriser* och KPI</vt:lpstr>
      <vt:lpstr>PowerPoint-presentation</vt:lpstr>
      <vt:lpstr>Typresa 1:  Den gotländska familjen </vt:lpstr>
      <vt:lpstr>Typresa 1*: Biljettpriser** i relation till vad hushållet har kvar att leva på (KALP)</vt:lpstr>
      <vt:lpstr>PowerPoint-presentation</vt:lpstr>
      <vt:lpstr>Uttagsdata   En resa till Stockholm</vt:lpstr>
      <vt:lpstr>PowerPoint-presentation</vt:lpstr>
      <vt:lpstr>Typresa 2:  Den besökande familjen </vt:lpstr>
      <vt:lpstr>PowerPoint-presentation</vt:lpstr>
      <vt:lpstr>PowerPoint-presentation</vt:lpstr>
      <vt:lpstr>Tillgänglighet på färjan:  Den gotländska familjen</vt:lpstr>
      <vt:lpstr>Påverkan på priset: Den gotländska familjen, Mini och Flexi, lågsäsong</vt:lpstr>
      <vt:lpstr>PowerPoint-presentation</vt:lpstr>
      <vt:lpstr>Priser typresor från svensk, dansk och norsk ö, SEK, hög- och lågsäsong</vt:lpstr>
      <vt:lpstr>Jämförelse*:  Biljettpriser** i relation till vad hushållen har kvar att leva på (KALP)</vt:lpstr>
      <vt:lpstr>Vad blir då resultatet för Gotland?</vt:lpstr>
    </vt:vector>
  </TitlesOfParts>
  <Company>Region Gotland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Erik Bäckström</dc:creator>
  <cp:lastModifiedBy>Erik Bäckström</cp:lastModifiedBy>
  <cp:revision>542</cp:revision>
  <cp:lastPrinted>2019-03-29T14:01:19Z</cp:lastPrinted>
  <dcterms:created xsi:type="dcterms:W3CDTF">2025-05-22T12:52:24Z</dcterms:created>
  <dcterms:modified xsi:type="dcterms:W3CDTF">2025-11-19T08:28:35Z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5b25ceb-2657-4cc3-878c-8bd1333f9786_Enabled">
    <vt:lpwstr>true</vt:lpwstr>
  </property>
  <property fmtid="{D5CDD505-2E9C-101B-9397-08002B2CF9AE}" pid="3" name="MSIP_Label_85b25ceb-2657-4cc3-878c-8bd1333f9786_SetDate">
    <vt:lpwstr>2025-09-22T07:01:04Z</vt:lpwstr>
  </property>
  <property fmtid="{D5CDD505-2E9C-101B-9397-08002B2CF9AE}" pid="4" name="MSIP_Label_85b25ceb-2657-4cc3-878c-8bd1333f9786_Method">
    <vt:lpwstr>Standard</vt:lpwstr>
  </property>
  <property fmtid="{D5CDD505-2E9C-101B-9397-08002B2CF9AE}" pid="5" name="MSIP_Label_85b25ceb-2657-4cc3-878c-8bd1333f9786_Name">
    <vt:lpwstr>Intern</vt:lpwstr>
  </property>
  <property fmtid="{D5CDD505-2E9C-101B-9397-08002B2CF9AE}" pid="6" name="MSIP_Label_85b25ceb-2657-4cc3-878c-8bd1333f9786_SiteId">
    <vt:lpwstr>8a364404-860a-4168-908e-97aebb78c874</vt:lpwstr>
  </property>
  <property fmtid="{D5CDD505-2E9C-101B-9397-08002B2CF9AE}" pid="7" name="MSIP_Label_85b25ceb-2657-4cc3-878c-8bd1333f9786_ActionId">
    <vt:lpwstr>5e18ac4e-4d81-48bd-b5b8-8f5f1cf809be</vt:lpwstr>
  </property>
  <property fmtid="{D5CDD505-2E9C-101B-9397-08002B2CF9AE}" pid="8" name="MSIP_Label_85b25ceb-2657-4cc3-878c-8bd1333f9786_ContentBits">
    <vt:lpwstr>0</vt:lpwstr>
  </property>
  <property fmtid="{D5CDD505-2E9C-101B-9397-08002B2CF9AE}" pid="9" name="MSIP_Label_85b25ceb-2657-4cc3-878c-8bd1333f9786_Tag">
    <vt:lpwstr>10, 3, 0, 1</vt:lpwstr>
  </property>
</Properties>
</file>